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317" r:id="rId5"/>
    <p:sldId id="406" r:id="rId6"/>
    <p:sldId id="405" r:id="rId7"/>
    <p:sldId id="437" r:id="rId8"/>
    <p:sldId id="387" r:id="rId9"/>
    <p:sldId id="435" r:id="rId10"/>
    <p:sldId id="427" r:id="rId11"/>
    <p:sldId id="417" r:id="rId12"/>
    <p:sldId id="359" r:id="rId13"/>
    <p:sldId id="436" r:id="rId14"/>
    <p:sldId id="438" r:id="rId15"/>
    <p:sldId id="440" r:id="rId16"/>
    <p:sldId id="439" r:id="rId17"/>
    <p:sldId id="442" r:id="rId18"/>
    <p:sldId id="444" r:id="rId19"/>
    <p:sldId id="445" r:id="rId20"/>
    <p:sldId id="402" r:id="rId21"/>
    <p:sldId id="429" r:id="rId22"/>
    <p:sldId id="404" r:id="rId23"/>
    <p:sldId id="446" r:id="rId24"/>
    <p:sldId id="403" r:id="rId2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8B8B"/>
    <a:srgbClr val="FF6D33"/>
    <a:srgbClr val="FFA969"/>
    <a:srgbClr val="FF8E61"/>
    <a:srgbClr val="FF6325"/>
    <a:srgbClr val="B43500"/>
    <a:srgbClr val="FF7915"/>
    <a:srgbClr val="B04A00"/>
    <a:srgbClr val="DE7F00"/>
    <a:srgbClr val="AD6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3C0017-A92D-4269-BE93-7446EEA36BF2}" v="258" dt="2023-12-21T00:23:53.044"/>
    <p1510:client id="{CEF2DFBD-2438-4B15-9EDE-925F70EE2ABF}" v="3" dt="2023-12-21T00:48:09.8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6E6F73-4F22-87EB-C109-D774379213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C730C58-06CC-6E82-6D99-A309B909997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EF9BD3-8834-4B70-84EC-453B831AC6F7}" type="datetimeFigureOut">
              <a:rPr lang="en-US" smtClean="0"/>
              <a:t>12/21/2023</a:t>
            </a:fld>
            <a:endParaRPr lang="en-US"/>
          </a:p>
        </p:txBody>
      </p:sp>
      <p:sp>
        <p:nvSpPr>
          <p:cNvPr id="4" name="Footer Placeholder 3">
            <a:extLst>
              <a:ext uri="{FF2B5EF4-FFF2-40B4-BE49-F238E27FC236}">
                <a16:creationId xmlns:a16="http://schemas.microsoft.com/office/drawing/2014/main" id="{C69B3798-36C0-3272-2F0E-E4DEEE7729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BC4ABF4-5650-CAE2-A2E6-04A4057809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3D11D8-8384-43FA-B138-7486627F5138}" type="slidenum">
              <a:rPr lang="en-US" smtClean="0"/>
              <a:t>‹#›</a:t>
            </a:fld>
            <a:endParaRPr lang="en-US"/>
          </a:p>
        </p:txBody>
      </p:sp>
    </p:spTree>
    <p:extLst>
      <p:ext uri="{BB962C8B-B14F-4D97-AF65-F5344CB8AC3E}">
        <p14:creationId xmlns:p14="http://schemas.microsoft.com/office/powerpoint/2010/main" val="20659835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2023-12-21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5</a:t>
            </a:fld>
            <a:endParaRPr lang="ko-KR" altLang="en-US"/>
          </a:p>
        </p:txBody>
      </p:sp>
    </p:spTree>
    <p:extLst>
      <p:ext uri="{BB962C8B-B14F-4D97-AF65-F5344CB8AC3E}">
        <p14:creationId xmlns:p14="http://schemas.microsoft.com/office/powerpoint/2010/main" val="289024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Baidu, Xiaomi, Tencent</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20</a:t>
            </a:fld>
            <a:endParaRPr lang="ko-KR" altLang="en-US"/>
          </a:p>
        </p:txBody>
      </p:sp>
    </p:spTree>
    <p:extLst>
      <p:ext uri="{BB962C8B-B14F-4D97-AF65-F5344CB8AC3E}">
        <p14:creationId xmlns:p14="http://schemas.microsoft.com/office/powerpoint/2010/main" val="90888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6</a:t>
            </a:fld>
            <a:endParaRPr lang="ko-KR" altLang="en-US"/>
          </a:p>
        </p:txBody>
      </p:sp>
    </p:spTree>
    <p:extLst>
      <p:ext uri="{BB962C8B-B14F-4D97-AF65-F5344CB8AC3E}">
        <p14:creationId xmlns:p14="http://schemas.microsoft.com/office/powerpoint/2010/main" val="2533372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7</a:t>
            </a:fld>
            <a:endParaRPr lang="ko-KR" altLang="en-US"/>
          </a:p>
        </p:txBody>
      </p:sp>
    </p:spTree>
    <p:extLst>
      <p:ext uri="{BB962C8B-B14F-4D97-AF65-F5344CB8AC3E}">
        <p14:creationId xmlns:p14="http://schemas.microsoft.com/office/powerpoint/2010/main" val="99758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8</a:t>
            </a:fld>
            <a:endParaRPr lang="ko-KR" altLang="en-US"/>
          </a:p>
        </p:txBody>
      </p:sp>
    </p:spTree>
    <p:extLst>
      <p:ext uri="{BB962C8B-B14F-4D97-AF65-F5344CB8AC3E}">
        <p14:creationId xmlns:p14="http://schemas.microsoft.com/office/powerpoint/2010/main" val="3198768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Baidu, Xiaomi, Tencent</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10</a:t>
            </a:fld>
            <a:endParaRPr lang="ko-KR" altLang="en-US"/>
          </a:p>
        </p:txBody>
      </p:sp>
    </p:spTree>
    <p:extLst>
      <p:ext uri="{BB962C8B-B14F-4D97-AF65-F5344CB8AC3E}">
        <p14:creationId xmlns:p14="http://schemas.microsoft.com/office/powerpoint/2010/main" val="1204150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Baidu, Xiaomi, Tencent</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11</a:t>
            </a:fld>
            <a:endParaRPr lang="ko-KR" altLang="en-US"/>
          </a:p>
        </p:txBody>
      </p:sp>
    </p:spTree>
    <p:extLst>
      <p:ext uri="{BB962C8B-B14F-4D97-AF65-F5344CB8AC3E}">
        <p14:creationId xmlns:p14="http://schemas.microsoft.com/office/powerpoint/2010/main" val="4148831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Baidu, Xiaomi, Tencent</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13</a:t>
            </a:fld>
            <a:endParaRPr lang="ko-KR" altLang="en-US"/>
          </a:p>
        </p:txBody>
      </p:sp>
    </p:spTree>
    <p:extLst>
      <p:ext uri="{BB962C8B-B14F-4D97-AF65-F5344CB8AC3E}">
        <p14:creationId xmlns:p14="http://schemas.microsoft.com/office/powerpoint/2010/main" val="1396475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Bef>
                <a:spcPts val="1800"/>
              </a:spcBef>
              <a:spcAft>
                <a:spcPts val="1800"/>
              </a:spcAft>
            </a:pPr>
            <a:r>
              <a:rPr lang="en-US" sz="1800">
                <a:solidFill>
                  <a:srgbClr val="1F1F1F"/>
                </a:solidFill>
                <a:effectLst/>
                <a:latin typeface="Times New Roman" panose="02020603050405020304" pitchFamily="18" charset="0"/>
                <a:ea typeface="Times New Roman" panose="02020603050405020304" pitchFamily="18" charset="0"/>
              </a:rPr>
              <a:t>Bước 1: Sử dụng hàm map để xử lý mỗi hàng dữ liệu: Trong pha này, mỗi dòng dữ liệu sẽ được ánh xạ(map) sang một danh sách(cặp, chỉ số) cho tất cả các biến. Với index là thứ tự cột,</a:t>
            </a:r>
            <a:r>
              <a:rPr lang="en-US" sz="1800">
                <a:effectLst/>
                <a:latin typeface="Times New Roman" panose="02020603050405020304" pitchFamily="18" charset="0"/>
                <a:ea typeface="Times New Roman" panose="02020603050405020304" pitchFamily="18" charset="0"/>
              </a:rPr>
              <a:t> func(value) sẽ trả về xi hoặc y nếu là giai đoạn 1, trả về xi*xj hoặc xi*y nếu là giai đoạn 2.</a:t>
            </a:r>
          </a:p>
          <a:p>
            <a:pPr algn="just">
              <a:lnSpc>
                <a:spcPct val="150000"/>
              </a:lnSpc>
              <a:spcBef>
                <a:spcPts val="1800"/>
              </a:spcBef>
              <a:spcAft>
                <a:spcPts val="1800"/>
              </a:spcAft>
            </a:pPr>
            <a:r>
              <a:rPr lang="en-US" sz="1800">
                <a:solidFill>
                  <a:srgbClr val="1F1F1F"/>
                </a:solidFill>
                <a:effectLst/>
                <a:latin typeface="Times New Roman" panose="02020603050405020304" pitchFamily="18" charset="0"/>
                <a:ea typeface="Times New Roman" panose="02020603050405020304" pitchFamily="18" charset="0"/>
              </a:rPr>
              <a:t>Bước 2: Sử dụng hàm flatMap:</a:t>
            </a:r>
            <a:r>
              <a:rPr lang="en-US" sz="1800">
                <a:solidFill>
                  <a:srgbClr val="374151"/>
                </a:solidFill>
                <a:effectLst/>
                <a:latin typeface="Times New Roman" panose="02020603050405020304" pitchFamily="18" charset="0"/>
                <a:ea typeface="Times New Roman" panose="02020603050405020304" pitchFamily="18" charset="0"/>
              </a:rPr>
              <a:t> Sau khi ánh xạ, danh sách các cặp được biến đổi thành một danh sách duy nhất chứa tất cả các cặp.</a:t>
            </a:r>
            <a:r>
              <a:rPr lang="en-US" sz="1800">
                <a:effectLst/>
                <a:latin typeface="Times New Roman" panose="02020603050405020304" pitchFamily="18" charset="0"/>
                <a:ea typeface="Times New Roman" panose="02020603050405020304" pitchFamily="18" charset="0"/>
              </a:rPr>
              <a:t> (mỗi dòng là một cặp key, value)</a:t>
            </a:r>
          </a:p>
          <a:p>
            <a:pPr algn="just">
              <a:lnSpc>
                <a:spcPct val="150000"/>
              </a:lnSpc>
              <a:spcBef>
                <a:spcPts val="1800"/>
              </a:spcBef>
              <a:spcAft>
                <a:spcPts val="1800"/>
              </a:spcAft>
            </a:pPr>
            <a:r>
              <a:rPr lang="en-US" sz="1800">
                <a:solidFill>
                  <a:srgbClr val="1F1F1F"/>
                </a:solidFill>
                <a:effectLst/>
                <a:latin typeface="Times New Roman" panose="02020603050405020304" pitchFamily="18" charset="0"/>
                <a:ea typeface="Times New Roman" panose="02020603050405020304" pitchFamily="18" charset="0"/>
              </a:rPr>
              <a:t>Bước 3: Sử dụng hàm reduceByKey để tính tổng giá trị của một cặp:</a:t>
            </a:r>
            <a:r>
              <a:rPr lang="en-US" sz="1800">
                <a:solidFill>
                  <a:srgbClr val="374151"/>
                </a:solidFill>
                <a:effectLst/>
                <a:latin typeface="Times New Roman" panose="02020603050405020304" pitchFamily="18" charset="0"/>
                <a:ea typeface="Times New Roman" panose="02020603050405020304" pitchFamily="18" charset="0"/>
              </a:rPr>
              <a:t> Dùng để tổng hợp (tổng các giá trị) cho các giá trị cùng chỉ số. V</a:t>
            </a:r>
            <a:r>
              <a:rPr lang="en-US" sz="1800">
                <a:effectLst/>
                <a:latin typeface="Times New Roman" panose="02020603050405020304" pitchFamily="18" charset="0"/>
                <a:ea typeface="Times New Roman" panose="02020603050405020304" pitchFamily="18" charset="0"/>
              </a:rPr>
              <a:t>ới value là ∑x hoặc ∑ y nếu là giai đoạn 1, trả về ∑xi*xj hoặc ∑xi*y nếu là giai đoạn 2.</a:t>
            </a:r>
          </a:p>
          <a:p>
            <a:pPr algn="just">
              <a:lnSpc>
                <a:spcPct val="150000"/>
              </a:lnSpc>
              <a:spcBef>
                <a:spcPts val="1800"/>
              </a:spcBef>
              <a:spcAft>
                <a:spcPts val="1800"/>
              </a:spcAft>
            </a:pPr>
            <a:r>
              <a:rPr lang="en-US" sz="1800">
                <a:solidFill>
                  <a:srgbClr val="1F1F1F"/>
                </a:solidFill>
                <a:effectLst/>
                <a:latin typeface="Times New Roman" panose="02020603050405020304" pitchFamily="18" charset="0"/>
                <a:ea typeface="Times New Roman" panose="02020603050405020304" pitchFamily="18" charset="0"/>
              </a:rPr>
              <a:t>Bước 4: Sử dụng hàm collect để lấy kết quả:</a:t>
            </a:r>
            <a:r>
              <a:rPr lang="en-US" sz="1800">
                <a:solidFill>
                  <a:srgbClr val="374151"/>
                </a:solidFill>
                <a:effectLst/>
                <a:latin typeface="Times New Roman" panose="02020603050405020304" pitchFamily="18" charset="0"/>
                <a:ea typeface="Times New Roman" panose="02020603050405020304" pitchFamily="18" charset="0"/>
              </a:rPr>
              <a:t> c</a:t>
            </a:r>
            <a:r>
              <a:rPr lang="en-US" sz="1800">
                <a:solidFill>
                  <a:srgbClr val="1F1F1F"/>
                </a:solidFill>
                <a:effectLst/>
                <a:latin typeface="Times New Roman" panose="02020603050405020304" pitchFamily="18" charset="0"/>
                <a:ea typeface="Times New Roman" panose="02020603050405020304" pitchFamily="18" charset="0"/>
              </a:rPr>
              <a:t>uối cùng, kết quả của quá trình xử lý dữ liệu sẽ được lấy ra bởi hàm collect. Hàm collect là một hàm toán tử được sử dụng để lấy kết quả của một quá trình xử lý dữ liệu. </a:t>
            </a:r>
            <a:endParaRPr lang="en-US"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14</a:t>
            </a:fld>
            <a:endParaRPr lang="ko-KR" altLang="en-US"/>
          </a:p>
        </p:txBody>
      </p:sp>
    </p:spTree>
    <p:extLst>
      <p:ext uri="{BB962C8B-B14F-4D97-AF65-F5344CB8AC3E}">
        <p14:creationId xmlns:p14="http://schemas.microsoft.com/office/powerpoint/2010/main" val="3982270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Baidu, Xiaomi, Tencent</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16</a:t>
            </a:fld>
            <a:endParaRPr lang="ko-KR" altLang="en-US"/>
          </a:p>
        </p:txBody>
      </p:sp>
    </p:spTree>
    <p:extLst>
      <p:ext uri="{BB962C8B-B14F-4D97-AF65-F5344CB8AC3E}">
        <p14:creationId xmlns:p14="http://schemas.microsoft.com/office/powerpoint/2010/main" val="3007696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www.pptmon.com/"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2" name="그래픽 1">
            <a:extLst>
              <a:ext uri="{FF2B5EF4-FFF2-40B4-BE49-F238E27FC236}">
                <a16:creationId xmlns:a16="http://schemas.microsoft.com/office/drawing/2014/main" id="{6F73C631-3D92-47BD-8F59-E6CC51900BE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5835980" y="2952750"/>
            <a:ext cx="6356019" cy="3905249"/>
          </a:xfrm>
          <a:prstGeom prst="rect">
            <a:avLst/>
          </a:prstGeom>
        </p:spPr>
      </p:pic>
      <p:sp>
        <p:nvSpPr>
          <p:cNvPr id="3" name="직사각형 2">
            <a:extLst>
              <a:ext uri="{FF2B5EF4-FFF2-40B4-BE49-F238E27FC236}">
                <a16:creationId xmlns:a16="http://schemas.microsoft.com/office/drawing/2014/main" id="{3101FB12-1B64-4686-9B96-A00576BA843F}"/>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5" name="타원 4">
            <a:extLst>
              <a:ext uri="{FF2B5EF4-FFF2-40B4-BE49-F238E27FC236}">
                <a16:creationId xmlns:a16="http://schemas.microsoft.com/office/drawing/2014/main" id="{6ADE2234-E486-46B8-912F-EBA8B77932DF}"/>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1" name="타원 10">
            <a:extLst>
              <a:ext uri="{FF2B5EF4-FFF2-40B4-BE49-F238E27FC236}">
                <a16:creationId xmlns:a16="http://schemas.microsoft.com/office/drawing/2014/main" id="{A66216C9-C42B-4ECE-B01D-A13242525C54}"/>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154FF57A-D63F-4ED2-A622-82383E39D51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7" name="그룹 6">
            <a:extLst>
              <a:ext uri="{FF2B5EF4-FFF2-40B4-BE49-F238E27FC236}">
                <a16:creationId xmlns:a16="http://schemas.microsoft.com/office/drawing/2014/main" id="{1B81C83E-BFB1-4795-B2BC-6C3C4373BA0A}"/>
              </a:ext>
            </a:extLst>
          </p:cNvPr>
          <p:cNvGrpSpPr/>
          <p:nvPr userDrawn="1"/>
        </p:nvGrpSpPr>
        <p:grpSpPr>
          <a:xfrm>
            <a:off x="703575" y="0"/>
            <a:ext cx="248249" cy="1514476"/>
            <a:chOff x="941700" y="-1"/>
            <a:chExt cx="468000" cy="2855101"/>
          </a:xfrm>
        </p:grpSpPr>
        <p:sp>
          <p:nvSpPr>
            <p:cNvPr id="8" name="직사각형 7">
              <a:extLst>
                <a:ext uri="{FF2B5EF4-FFF2-40B4-BE49-F238E27FC236}">
                  <a16:creationId xmlns:a16="http://schemas.microsoft.com/office/drawing/2014/main" id="{CBDA25D1-823F-4D1F-B9B6-335B803C8222}"/>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7F26B75B-7960-423F-92B6-52D9E52C182C}"/>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31E25C8D-EC29-474F-98E3-2ED212659368}"/>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
        <p:nvSpPr>
          <p:cNvPr id="11" name="그림 개체 틀 5">
            <a:extLst>
              <a:ext uri="{FF2B5EF4-FFF2-40B4-BE49-F238E27FC236}">
                <a16:creationId xmlns:a16="http://schemas.microsoft.com/office/drawing/2014/main" id="{F1A0D02C-823F-426D-A543-A947560976EF}"/>
              </a:ext>
            </a:extLst>
          </p:cNvPr>
          <p:cNvSpPr>
            <a:spLocks noGrp="1"/>
          </p:cNvSpPr>
          <p:nvPr>
            <p:ph type="pic" sz="quarter" idx="10" hasCustomPrompt="1"/>
          </p:nvPr>
        </p:nvSpPr>
        <p:spPr>
          <a:xfrm>
            <a:off x="7252017" y="910115"/>
            <a:ext cx="3825240" cy="5114925"/>
          </a:xfrm>
          <a:prstGeom prst="roundRect">
            <a:avLst>
              <a:gd name="adj" fmla="val 1926"/>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9461635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78504C32-2C7D-4A0C-B4CC-F6146CF7C2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7" name="그룹 6">
            <a:extLst>
              <a:ext uri="{FF2B5EF4-FFF2-40B4-BE49-F238E27FC236}">
                <a16:creationId xmlns:a16="http://schemas.microsoft.com/office/drawing/2014/main" id="{B018938E-BF7D-443E-927E-ABAAB2BDE379}"/>
              </a:ext>
            </a:extLst>
          </p:cNvPr>
          <p:cNvGrpSpPr/>
          <p:nvPr userDrawn="1"/>
        </p:nvGrpSpPr>
        <p:grpSpPr>
          <a:xfrm>
            <a:off x="703575" y="0"/>
            <a:ext cx="248249" cy="1514476"/>
            <a:chOff x="941700" y="-1"/>
            <a:chExt cx="468000" cy="2855101"/>
          </a:xfrm>
        </p:grpSpPr>
        <p:sp>
          <p:nvSpPr>
            <p:cNvPr id="8" name="직사각형 7">
              <a:extLst>
                <a:ext uri="{FF2B5EF4-FFF2-40B4-BE49-F238E27FC236}">
                  <a16:creationId xmlns:a16="http://schemas.microsoft.com/office/drawing/2014/main" id="{B61A7118-95EB-4CFF-89EE-8DEDBCCE938C}"/>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2CF4D630-CE63-44B9-80E0-6C86A248EE4C}"/>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DB4C929A-D131-4FF9-89C9-67EB7779DA34}"/>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
        <p:nvSpPr>
          <p:cNvPr id="11" name="그림 개체 틀 8">
            <a:extLst>
              <a:ext uri="{FF2B5EF4-FFF2-40B4-BE49-F238E27FC236}">
                <a16:creationId xmlns:a16="http://schemas.microsoft.com/office/drawing/2014/main" id="{EF8B36F2-00E6-47BD-8D19-D986785A0FC6}"/>
              </a:ext>
            </a:extLst>
          </p:cNvPr>
          <p:cNvSpPr>
            <a:spLocks noGrp="1"/>
          </p:cNvSpPr>
          <p:nvPr>
            <p:ph type="pic" sz="quarter" idx="10" hasCustomPrompt="1"/>
          </p:nvPr>
        </p:nvSpPr>
        <p:spPr>
          <a:xfrm>
            <a:off x="5119428" y="1138220"/>
            <a:ext cx="6273800" cy="3784600"/>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17354416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87162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6" name="사각형: 둥근 모서리 5">
            <a:extLst>
              <a:ext uri="{FF2B5EF4-FFF2-40B4-BE49-F238E27FC236}">
                <a16:creationId xmlns:a16="http://schemas.microsoft.com/office/drawing/2014/main" id="{15E7BE97-342A-4175-A1C2-049A63AB67B9}"/>
              </a:ext>
            </a:extLst>
          </p:cNvPr>
          <p:cNvSpPr/>
          <p:nvPr userDrawn="1"/>
        </p:nvSpPr>
        <p:spPr>
          <a:xfrm>
            <a:off x="-698500" y="2057400"/>
            <a:ext cx="876300" cy="2743200"/>
          </a:xfrm>
          <a:prstGeom prst="roundRect">
            <a:avLst>
              <a:gd name="adj" fmla="val 12319"/>
            </a:avLst>
          </a:prstGeom>
          <a:solidFill>
            <a:srgbClr val="D33B3B"/>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37037084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PTMON custom">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AA0AA798-D794-425E-BA64-2DD060502271}"/>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D72D180D-7893-45B9-9297-0A6447D3460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2" name="그룹 1">
            <a:extLst>
              <a:ext uri="{FF2B5EF4-FFF2-40B4-BE49-F238E27FC236}">
                <a16:creationId xmlns:a16="http://schemas.microsoft.com/office/drawing/2014/main" id="{66945975-6B34-4A52-A1B1-CF0D261AC003}"/>
              </a:ext>
            </a:extLst>
          </p:cNvPr>
          <p:cNvGrpSpPr/>
          <p:nvPr userDrawn="1"/>
        </p:nvGrpSpPr>
        <p:grpSpPr>
          <a:xfrm>
            <a:off x="703575" y="0"/>
            <a:ext cx="248249" cy="1514476"/>
            <a:chOff x="941700" y="-1"/>
            <a:chExt cx="468000" cy="2855101"/>
          </a:xfrm>
        </p:grpSpPr>
        <p:sp>
          <p:nvSpPr>
            <p:cNvPr id="7" name="직사각형 6">
              <a:extLst>
                <a:ext uri="{FF2B5EF4-FFF2-40B4-BE49-F238E27FC236}">
                  <a16:creationId xmlns:a16="http://schemas.microsoft.com/office/drawing/2014/main" id="{2645144A-0918-44AD-9F8A-EDA6999CF3E8}"/>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8" name="타원 7">
              <a:extLst>
                <a:ext uri="{FF2B5EF4-FFF2-40B4-BE49-F238E27FC236}">
                  <a16:creationId xmlns:a16="http://schemas.microsoft.com/office/drawing/2014/main" id="{0C8AF70C-49BE-4AE1-8046-B6AC2500C078}"/>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AFF5EEB8-D474-42CB-BC9D-4E727B68C285}"/>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Tree>
    <p:extLst>
      <p:ext uri="{BB962C8B-B14F-4D97-AF65-F5344CB8AC3E}">
        <p14:creationId xmlns:p14="http://schemas.microsoft.com/office/powerpoint/2010/main" val="26811957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8" name="그래픽 7">
            <a:extLst>
              <a:ext uri="{FF2B5EF4-FFF2-40B4-BE49-F238E27FC236}">
                <a16:creationId xmlns:a16="http://schemas.microsoft.com/office/drawing/2014/main" id="{13F98ED8-15D3-4873-B5FA-DE7829C339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7334554" y="3873500"/>
            <a:ext cx="4857445" cy="2984499"/>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4"/>
              </a:rPr>
              <a:t>Presentation template by</a:t>
            </a:r>
            <a:endParaRPr lang="ko-KR" altLang="en-US" sz="1000" u="none">
              <a:latin typeface="Arial" panose="020B0604020202020204" pitchFamily="34" charset="0"/>
              <a:cs typeface="Arial" panose="020B0604020202020204" pitchFamily="34" charset="0"/>
            </a:endParaRPr>
          </a:p>
        </p:txBody>
      </p:sp>
      <p:sp>
        <p:nvSpPr>
          <p:cNvPr id="6" name="자유형: 도형 5">
            <a:extLst>
              <a:ext uri="{FF2B5EF4-FFF2-40B4-BE49-F238E27FC236}">
                <a16:creationId xmlns:a16="http://schemas.microsoft.com/office/drawing/2014/main" id="{4CD62DE7-3057-43E9-8A36-49039C1FC71F}"/>
              </a:ext>
            </a:extLst>
          </p:cNvPr>
          <p:cNvSpPr/>
          <p:nvPr userDrawn="1"/>
        </p:nvSpPr>
        <p:spPr>
          <a:xfrm flipV="1">
            <a:off x="1128712" y="0"/>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7" name="자유형: 도형 6">
            <a:extLst>
              <a:ext uri="{FF2B5EF4-FFF2-40B4-BE49-F238E27FC236}">
                <a16:creationId xmlns:a16="http://schemas.microsoft.com/office/drawing/2014/main" id="{AD4E488A-4161-4884-8B6C-AA812CB111DC}"/>
              </a:ext>
            </a:extLst>
          </p:cNvPr>
          <p:cNvSpPr/>
          <p:nvPr userDrawn="1"/>
        </p:nvSpPr>
        <p:spPr>
          <a:xfrm>
            <a:off x="1128712" y="6657976"/>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31622509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16" name="그래픽 15">
            <a:extLst>
              <a:ext uri="{FF2B5EF4-FFF2-40B4-BE49-F238E27FC236}">
                <a16:creationId xmlns:a16="http://schemas.microsoft.com/office/drawing/2014/main" id="{57F4271A-4826-4C5E-BA2B-A31942BB3F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7334554" y="3873500"/>
            <a:ext cx="4857445" cy="2984499"/>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4"/>
              </a:rPr>
              <a:t>Presentation template by</a:t>
            </a:r>
            <a:endParaRPr lang="ko-KR" altLang="en-US" sz="1000" u="none">
              <a:latin typeface="Arial" panose="020B0604020202020204" pitchFamily="34" charset="0"/>
              <a:cs typeface="Arial" panose="020B0604020202020204" pitchFamily="34" charset="0"/>
            </a:endParaRPr>
          </a:p>
        </p:txBody>
      </p:sp>
      <p:sp>
        <p:nvSpPr>
          <p:cNvPr id="7" name="자유형: 도형 6">
            <a:extLst>
              <a:ext uri="{FF2B5EF4-FFF2-40B4-BE49-F238E27FC236}">
                <a16:creationId xmlns:a16="http://schemas.microsoft.com/office/drawing/2014/main" id="{DDC9CCA4-63E8-4619-9894-5BC8EEA2B1CB}"/>
              </a:ext>
            </a:extLst>
          </p:cNvPr>
          <p:cNvSpPr/>
          <p:nvPr userDrawn="1"/>
        </p:nvSpPr>
        <p:spPr>
          <a:xfrm>
            <a:off x="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
        <p:nvSpPr>
          <p:cNvPr id="8" name="자유형: 도형 7">
            <a:extLst>
              <a:ext uri="{FF2B5EF4-FFF2-40B4-BE49-F238E27FC236}">
                <a16:creationId xmlns:a16="http://schemas.microsoft.com/office/drawing/2014/main" id="{A7178C29-2DEE-400C-B09E-5A33DACEFE88}"/>
              </a:ext>
            </a:extLst>
          </p:cNvPr>
          <p:cNvSpPr/>
          <p:nvPr userDrawn="1"/>
        </p:nvSpPr>
        <p:spPr>
          <a:xfrm flipH="1">
            <a:off x="1201420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
        <p:nvSpPr>
          <p:cNvPr id="9" name="그림 개체 틀 4">
            <a:extLst>
              <a:ext uri="{FF2B5EF4-FFF2-40B4-BE49-F238E27FC236}">
                <a16:creationId xmlns:a16="http://schemas.microsoft.com/office/drawing/2014/main" id="{E242FE71-A907-46AE-8741-CA35EC789849}"/>
              </a:ext>
            </a:extLst>
          </p:cNvPr>
          <p:cNvSpPr>
            <a:spLocks noGrp="1"/>
          </p:cNvSpPr>
          <p:nvPr>
            <p:ph type="pic" sz="quarter" idx="10" hasCustomPrompt="1"/>
          </p:nvPr>
        </p:nvSpPr>
        <p:spPr>
          <a:xfrm>
            <a:off x="6502611" y="1309100"/>
            <a:ext cx="4240800" cy="4240800"/>
          </a:xfrm>
          <a:prstGeom prst="roundRect">
            <a:avLst>
              <a:gd name="adj" fmla="val 6863"/>
            </a:avLst>
          </a:prstGeom>
          <a:pattFill prst="pct10">
            <a:fgClr>
              <a:schemeClr val="bg1">
                <a:lumMod val="75000"/>
              </a:schemeClr>
            </a:fgClr>
            <a:bgClr>
              <a:schemeClr val="bg1">
                <a:lumMod val="95000"/>
              </a:schemeClr>
            </a:bgClr>
          </a:pattFill>
        </p:spPr>
        <p:txBody>
          <a:bodyPr tIns="828000" anchor="ctr" anchorCtr="1"/>
          <a:lstStyle>
            <a:lvl1pPr marL="0" indent="0">
              <a:buNone/>
              <a:defRPr sz="1600"/>
            </a:lvl1pPr>
          </a:lstStyle>
          <a:p>
            <a:r>
              <a:rPr lang="en-US" altLang="ko-KR"/>
              <a:t>Click icon to add picture</a:t>
            </a:r>
            <a:endParaRPr lang="ko-KR" altLang="en-US"/>
          </a:p>
        </p:txBody>
      </p:sp>
    </p:spTree>
    <p:extLst>
      <p:ext uri="{BB962C8B-B14F-4D97-AF65-F5344CB8AC3E}">
        <p14:creationId xmlns:p14="http://schemas.microsoft.com/office/powerpoint/2010/main" val="41373406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94115C24-2B46-4124-ACFC-848B329174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7334554" y="3873500"/>
            <a:ext cx="4857445" cy="2984499"/>
          </a:xfrm>
          <a:prstGeom prst="rect">
            <a:avLst/>
          </a:prstGeom>
        </p:spPr>
      </p:pic>
      <p:sp>
        <p:nvSpPr>
          <p:cNvPr id="7" name="자유형: 도형 6">
            <a:extLst>
              <a:ext uri="{FF2B5EF4-FFF2-40B4-BE49-F238E27FC236}">
                <a16:creationId xmlns:a16="http://schemas.microsoft.com/office/drawing/2014/main" id="{353B92D1-D024-4CAF-AE82-7B88C5E211FB}"/>
              </a:ext>
            </a:extLst>
          </p:cNvPr>
          <p:cNvSpPr/>
          <p:nvPr userDrawn="1"/>
        </p:nvSpPr>
        <p:spPr>
          <a:xfrm>
            <a:off x="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
        <p:nvSpPr>
          <p:cNvPr id="8" name="자유형: 도형 7">
            <a:extLst>
              <a:ext uri="{FF2B5EF4-FFF2-40B4-BE49-F238E27FC236}">
                <a16:creationId xmlns:a16="http://schemas.microsoft.com/office/drawing/2014/main" id="{648AE806-5C12-4A3D-B30E-A9E26E345041}"/>
              </a:ext>
            </a:extLst>
          </p:cNvPr>
          <p:cNvSpPr/>
          <p:nvPr userDrawn="1"/>
        </p:nvSpPr>
        <p:spPr>
          <a:xfrm flipH="1">
            <a:off x="12014200" y="1308100"/>
            <a:ext cx="177800" cy="4241800"/>
          </a:xfrm>
          <a:custGeom>
            <a:avLst/>
            <a:gdLst>
              <a:gd name="connsiteX0" fmla="*/ 0 w 177800"/>
              <a:gd name="connsiteY0" fmla="*/ 0 h 4241800"/>
              <a:gd name="connsiteX1" fmla="*/ 69849 w 177800"/>
              <a:gd name="connsiteY1" fmla="*/ 0 h 4241800"/>
              <a:gd name="connsiteX2" fmla="*/ 177800 w 177800"/>
              <a:gd name="connsiteY2" fmla="*/ 107951 h 4241800"/>
              <a:gd name="connsiteX3" fmla="*/ 177800 w 177800"/>
              <a:gd name="connsiteY3" fmla="*/ 4133849 h 4241800"/>
              <a:gd name="connsiteX4" fmla="*/ 69849 w 177800"/>
              <a:gd name="connsiteY4" fmla="*/ 4241800 h 4241800"/>
              <a:gd name="connsiteX5" fmla="*/ 0 w 177800"/>
              <a:gd name="connsiteY5"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00" h="4241800">
                <a:moveTo>
                  <a:pt x="0" y="0"/>
                </a:moveTo>
                <a:lnTo>
                  <a:pt x="69849" y="0"/>
                </a:lnTo>
                <a:cubicBezTo>
                  <a:pt x="129469" y="0"/>
                  <a:pt x="177800" y="48331"/>
                  <a:pt x="177800" y="107951"/>
                </a:cubicBezTo>
                <a:lnTo>
                  <a:pt x="177800" y="4133849"/>
                </a:lnTo>
                <a:cubicBezTo>
                  <a:pt x="177800" y="4193469"/>
                  <a:pt x="129469" y="4241800"/>
                  <a:pt x="69849" y="4241800"/>
                </a:cubicBezTo>
                <a:lnTo>
                  <a:pt x="0" y="4241800"/>
                </a:lnTo>
                <a:close/>
              </a:path>
            </a:pathLst>
          </a:custGeom>
          <a:solidFill>
            <a:srgbClr val="D33B3B"/>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880447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10" name="그래픽 9">
            <a:extLst>
              <a:ext uri="{FF2B5EF4-FFF2-40B4-BE49-F238E27FC236}">
                <a16:creationId xmlns:a16="http://schemas.microsoft.com/office/drawing/2014/main" id="{543AE37F-D8D1-40EA-A1ED-1F7289FA0D0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7334554" y="3873500"/>
            <a:ext cx="4857445" cy="2984499"/>
          </a:xfrm>
          <a:prstGeom prst="rect">
            <a:avLst/>
          </a:prstGeom>
        </p:spPr>
      </p:pic>
      <p:sp>
        <p:nvSpPr>
          <p:cNvPr id="11" name="자유형: 도형 10">
            <a:extLst>
              <a:ext uri="{FF2B5EF4-FFF2-40B4-BE49-F238E27FC236}">
                <a16:creationId xmlns:a16="http://schemas.microsoft.com/office/drawing/2014/main" id="{28B53472-CF8B-4DF7-82E6-CD0BEBE22EF0}"/>
              </a:ext>
            </a:extLst>
          </p:cNvPr>
          <p:cNvSpPr/>
          <p:nvPr userDrawn="1"/>
        </p:nvSpPr>
        <p:spPr>
          <a:xfrm flipV="1">
            <a:off x="1128712" y="0"/>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12" name="자유형: 도형 11">
            <a:extLst>
              <a:ext uri="{FF2B5EF4-FFF2-40B4-BE49-F238E27FC236}">
                <a16:creationId xmlns:a16="http://schemas.microsoft.com/office/drawing/2014/main" id="{57E95237-001F-4504-8889-49B86F0311DA}"/>
              </a:ext>
            </a:extLst>
          </p:cNvPr>
          <p:cNvSpPr/>
          <p:nvPr userDrawn="1"/>
        </p:nvSpPr>
        <p:spPr>
          <a:xfrm>
            <a:off x="1128712" y="6657976"/>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6" name="그림 개체 틀 12">
            <a:extLst>
              <a:ext uri="{FF2B5EF4-FFF2-40B4-BE49-F238E27FC236}">
                <a16:creationId xmlns:a16="http://schemas.microsoft.com/office/drawing/2014/main" id="{6D9DC120-8AA4-48B6-B1D7-AF640CDAE984}"/>
              </a:ext>
            </a:extLst>
          </p:cNvPr>
          <p:cNvSpPr>
            <a:spLocks noGrp="1"/>
          </p:cNvSpPr>
          <p:nvPr>
            <p:ph type="pic" sz="quarter" idx="23" hasCustomPrompt="1"/>
          </p:nvPr>
        </p:nvSpPr>
        <p:spPr>
          <a:xfrm>
            <a:off x="1301750"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
        <p:nvSpPr>
          <p:cNvPr id="7" name="그림 개체 틀 12">
            <a:extLst>
              <a:ext uri="{FF2B5EF4-FFF2-40B4-BE49-F238E27FC236}">
                <a16:creationId xmlns:a16="http://schemas.microsoft.com/office/drawing/2014/main" id="{4B17904D-9133-4827-8EBF-70A611C54169}"/>
              </a:ext>
            </a:extLst>
          </p:cNvPr>
          <p:cNvSpPr>
            <a:spLocks noGrp="1"/>
          </p:cNvSpPr>
          <p:nvPr>
            <p:ph type="pic" sz="quarter" idx="27" hasCustomPrompt="1"/>
          </p:nvPr>
        </p:nvSpPr>
        <p:spPr>
          <a:xfrm>
            <a:off x="3778250"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
        <p:nvSpPr>
          <p:cNvPr id="8" name="그림 개체 틀 12">
            <a:extLst>
              <a:ext uri="{FF2B5EF4-FFF2-40B4-BE49-F238E27FC236}">
                <a16:creationId xmlns:a16="http://schemas.microsoft.com/office/drawing/2014/main" id="{B49CFAC7-9932-47B1-A807-DA1E59A80030}"/>
              </a:ext>
            </a:extLst>
          </p:cNvPr>
          <p:cNvSpPr>
            <a:spLocks noGrp="1"/>
          </p:cNvSpPr>
          <p:nvPr>
            <p:ph type="pic" sz="quarter" idx="28" hasCustomPrompt="1"/>
          </p:nvPr>
        </p:nvSpPr>
        <p:spPr>
          <a:xfrm>
            <a:off x="6273021"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
        <p:nvSpPr>
          <p:cNvPr id="9" name="그림 개체 틀 12">
            <a:extLst>
              <a:ext uri="{FF2B5EF4-FFF2-40B4-BE49-F238E27FC236}">
                <a16:creationId xmlns:a16="http://schemas.microsoft.com/office/drawing/2014/main" id="{59F019E9-E1F3-43AB-B710-BCB9703757CF}"/>
              </a:ext>
            </a:extLst>
          </p:cNvPr>
          <p:cNvSpPr>
            <a:spLocks noGrp="1"/>
          </p:cNvSpPr>
          <p:nvPr>
            <p:ph type="pic" sz="quarter" idx="29" hasCustomPrompt="1"/>
          </p:nvPr>
        </p:nvSpPr>
        <p:spPr>
          <a:xfrm>
            <a:off x="8746049" y="2650285"/>
            <a:ext cx="2140731" cy="2140729"/>
          </a:xfrm>
          <a:prstGeom prst="roundRect">
            <a:avLst>
              <a:gd name="adj" fmla="val 8658"/>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a:t>Click icon to add picture</a:t>
            </a:r>
            <a:endParaRPr lang="ko-KR" altLang="en-US"/>
          </a:p>
        </p:txBody>
      </p:sp>
    </p:spTree>
    <p:extLst>
      <p:ext uri="{BB962C8B-B14F-4D97-AF65-F5344CB8AC3E}">
        <p14:creationId xmlns:p14="http://schemas.microsoft.com/office/powerpoint/2010/main" val="609577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FB392AD7-1990-4F7C-B297-D1AC3470560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sp>
        <p:nvSpPr>
          <p:cNvPr id="8" name="직사각형 7">
            <a:extLst>
              <a:ext uri="{FF2B5EF4-FFF2-40B4-BE49-F238E27FC236}">
                <a16:creationId xmlns:a16="http://schemas.microsoft.com/office/drawing/2014/main" id="{8AA98F98-7E43-466D-BC02-DAE1BE4C61BA}"/>
              </a:ext>
            </a:extLst>
          </p:cNvPr>
          <p:cNvSpPr/>
          <p:nvPr userDrawn="1"/>
        </p:nvSpPr>
        <p:spPr>
          <a:xfrm>
            <a:off x="703575" y="0"/>
            <a:ext cx="248249" cy="639466"/>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0C829AA2-F0F4-4B0C-A27F-EE0AA05F6A50}"/>
              </a:ext>
            </a:extLst>
          </p:cNvPr>
          <p:cNvSpPr/>
          <p:nvPr userDrawn="1"/>
        </p:nvSpPr>
        <p:spPr>
          <a:xfrm>
            <a:off x="703575" y="512240"/>
            <a:ext cx="248249" cy="248249"/>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585E7A05-7663-4666-9719-B0BA524B4E61}"/>
              </a:ext>
            </a:extLst>
          </p:cNvPr>
          <p:cNvSpPr/>
          <p:nvPr userDrawn="1"/>
        </p:nvSpPr>
        <p:spPr>
          <a:xfrm>
            <a:off x="703575" y="859827"/>
            <a:ext cx="248249" cy="248249"/>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20433312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CC8B56D9-9C67-472E-9FEF-5A79E6DD56E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7334554" y="3873500"/>
            <a:ext cx="4857445" cy="2984499"/>
          </a:xfrm>
          <a:prstGeom prst="rect">
            <a:avLst/>
          </a:prstGeom>
        </p:spPr>
      </p:pic>
      <p:sp>
        <p:nvSpPr>
          <p:cNvPr id="7" name="자유형: 도형 6">
            <a:extLst>
              <a:ext uri="{FF2B5EF4-FFF2-40B4-BE49-F238E27FC236}">
                <a16:creationId xmlns:a16="http://schemas.microsoft.com/office/drawing/2014/main" id="{F9BA0C74-128F-46BE-A05E-E50E92B6BF17}"/>
              </a:ext>
            </a:extLst>
          </p:cNvPr>
          <p:cNvSpPr/>
          <p:nvPr userDrawn="1"/>
        </p:nvSpPr>
        <p:spPr>
          <a:xfrm flipV="1">
            <a:off x="1128712" y="0"/>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8" name="자유형: 도형 7">
            <a:extLst>
              <a:ext uri="{FF2B5EF4-FFF2-40B4-BE49-F238E27FC236}">
                <a16:creationId xmlns:a16="http://schemas.microsoft.com/office/drawing/2014/main" id="{E30B7A25-0A22-4148-8932-C6CE81920147}"/>
              </a:ext>
            </a:extLst>
          </p:cNvPr>
          <p:cNvSpPr/>
          <p:nvPr userDrawn="1"/>
        </p:nvSpPr>
        <p:spPr>
          <a:xfrm>
            <a:off x="1128712" y="6657976"/>
            <a:ext cx="10072688" cy="200024"/>
          </a:xfrm>
          <a:custGeom>
            <a:avLst/>
            <a:gdLst>
              <a:gd name="connsiteX0" fmla="*/ 0 w 10072688"/>
              <a:gd name="connsiteY0" fmla="*/ 200024 h 200024"/>
              <a:gd name="connsiteX1" fmla="*/ 10072688 w 10072688"/>
              <a:gd name="connsiteY1" fmla="*/ 200024 h 200024"/>
              <a:gd name="connsiteX2" fmla="*/ 10072688 w 10072688"/>
              <a:gd name="connsiteY2" fmla="*/ 139898 h 200024"/>
              <a:gd name="connsiteX3" fmla="*/ 9932790 w 10072688"/>
              <a:gd name="connsiteY3" fmla="*/ 0 h 200024"/>
              <a:gd name="connsiteX4" fmla="*/ 139898 w 10072688"/>
              <a:gd name="connsiteY4" fmla="*/ 0 h 200024"/>
              <a:gd name="connsiteX5" fmla="*/ 0 w 10072688"/>
              <a:gd name="connsiteY5" fmla="*/ 139898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688" h="200024">
                <a:moveTo>
                  <a:pt x="0" y="200024"/>
                </a:moveTo>
                <a:lnTo>
                  <a:pt x="10072688" y="200024"/>
                </a:lnTo>
                <a:lnTo>
                  <a:pt x="10072688" y="139898"/>
                </a:lnTo>
                <a:cubicBezTo>
                  <a:pt x="10072688" y="62634"/>
                  <a:pt x="10010054" y="0"/>
                  <a:pt x="9932790" y="0"/>
                </a:cubicBezTo>
                <a:lnTo>
                  <a:pt x="139898" y="0"/>
                </a:lnTo>
                <a:cubicBezTo>
                  <a:pt x="62634" y="0"/>
                  <a:pt x="0" y="62634"/>
                  <a:pt x="0" y="139898"/>
                </a:cubicBezTo>
                <a:close/>
              </a:path>
            </a:pathLst>
          </a:custGeom>
          <a:solidFill>
            <a:srgbClr val="D33B3B"/>
          </a:solidFill>
          <a:ln w="9525" cap="flat">
            <a:noFill/>
            <a:prstDash val="solid"/>
            <a:miter/>
          </a:ln>
        </p:spPr>
        <p:txBody>
          <a:bodyPr rtlCol="0" anchor="ctr"/>
          <a:lstStyle/>
          <a:p>
            <a:pPr algn="l"/>
            <a:endParaRPr lang="ko-KR" altLang="en-US"/>
          </a:p>
        </p:txBody>
      </p:sp>
      <p:sp>
        <p:nvSpPr>
          <p:cNvPr id="9" name="그림 개체 틀 4">
            <a:extLst>
              <a:ext uri="{FF2B5EF4-FFF2-40B4-BE49-F238E27FC236}">
                <a16:creationId xmlns:a16="http://schemas.microsoft.com/office/drawing/2014/main" id="{C6EAAA95-3F3B-4F06-872F-BFC9B41343E9}"/>
              </a:ext>
            </a:extLst>
          </p:cNvPr>
          <p:cNvSpPr>
            <a:spLocks noGrp="1"/>
          </p:cNvSpPr>
          <p:nvPr>
            <p:ph type="pic" sz="quarter" idx="11" hasCustomPrompt="1"/>
          </p:nvPr>
        </p:nvSpPr>
        <p:spPr>
          <a:xfrm>
            <a:off x="1085941" y="1600200"/>
            <a:ext cx="2870200" cy="2608942"/>
          </a:xfrm>
          <a:prstGeom prst="roundRect">
            <a:avLst>
              <a:gd name="adj" fmla="val 646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
        <p:nvSpPr>
          <p:cNvPr id="10" name="그림 개체 틀 4">
            <a:extLst>
              <a:ext uri="{FF2B5EF4-FFF2-40B4-BE49-F238E27FC236}">
                <a16:creationId xmlns:a16="http://schemas.microsoft.com/office/drawing/2014/main" id="{485705DE-F5F1-44F5-98A0-AA41C3A3F2AD}"/>
              </a:ext>
            </a:extLst>
          </p:cNvPr>
          <p:cNvSpPr>
            <a:spLocks noGrp="1"/>
          </p:cNvSpPr>
          <p:nvPr>
            <p:ph type="pic" sz="quarter" idx="12" hasCustomPrompt="1"/>
          </p:nvPr>
        </p:nvSpPr>
        <p:spPr>
          <a:xfrm>
            <a:off x="4660900" y="1600200"/>
            <a:ext cx="2870200" cy="2608942"/>
          </a:xfrm>
          <a:prstGeom prst="roundRect">
            <a:avLst>
              <a:gd name="adj" fmla="val 646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
        <p:nvSpPr>
          <p:cNvPr id="11" name="그림 개체 틀 4">
            <a:extLst>
              <a:ext uri="{FF2B5EF4-FFF2-40B4-BE49-F238E27FC236}">
                <a16:creationId xmlns:a16="http://schemas.microsoft.com/office/drawing/2014/main" id="{04DA642B-4518-49B3-AA9D-CE5DE181D966}"/>
              </a:ext>
            </a:extLst>
          </p:cNvPr>
          <p:cNvSpPr>
            <a:spLocks noGrp="1"/>
          </p:cNvSpPr>
          <p:nvPr>
            <p:ph type="pic" sz="quarter" idx="13" hasCustomPrompt="1"/>
          </p:nvPr>
        </p:nvSpPr>
        <p:spPr>
          <a:xfrm>
            <a:off x="8211227" y="1600200"/>
            <a:ext cx="2870200" cy="2608942"/>
          </a:xfrm>
          <a:prstGeom prst="roundRect">
            <a:avLst>
              <a:gd name="adj" fmla="val 646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Tree>
    <p:extLst>
      <p:ext uri="{BB962C8B-B14F-4D97-AF65-F5344CB8AC3E}">
        <p14:creationId xmlns:p14="http://schemas.microsoft.com/office/powerpoint/2010/main" val="12388638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BA1AE91E-47E9-44D2-BA0C-D6E76D72C34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8118974" y="4355461"/>
            <a:ext cx="4073026" cy="2502538"/>
          </a:xfrm>
          <a:prstGeom prst="rect">
            <a:avLst/>
          </a:prstGeom>
        </p:spPr>
      </p:pic>
      <p:grpSp>
        <p:nvGrpSpPr>
          <p:cNvPr id="7" name="그룹 6">
            <a:extLst>
              <a:ext uri="{FF2B5EF4-FFF2-40B4-BE49-F238E27FC236}">
                <a16:creationId xmlns:a16="http://schemas.microsoft.com/office/drawing/2014/main" id="{1B81C683-3B56-406D-938C-9FE588E98946}"/>
              </a:ext>
            </a:extLst>
          </p:cNvPr>
          <p:cNvGrpSpPr/>
          <p:nvPr userDrawn="1"/>
        </p:nvGrpSpPr>
        <p:grpSpPr>
          <a:xfrm>
            <a:off x="703575" y="0"/>
            <a:ext cx="248249" cy="1514476"/>
            <a:chOff x="941700" y="-1"/>
            <a:chExt cx="468000" cy="2855101"/>
          </a:xfrm>
        </p:grpSpPr>
        <p:sp>
          <p:nvSpPr>
            <p:cNvPr id="8" name="직사각형 7">
              <a:extLst>
                <a:ext uri="{FF2B5EF4-FFF2-40B4-BE49-F238E27FC236}">
                  <a16:creationId xmlns:a16="http://schemas.microsoft.com/office/drawing/2014/main" id="{C142EEC8-10CC-42AC-B888-CECDF453B9D4}"/>
                </a:ext>
              </a:extLst>
            </p:cNvPr>
            <p:cNvSpPr/>
            <p:nvPr userDrawn="1"/>
          </p:nvSpPr>
          <p:spPr>
            <a:xfrm>
              <a:off x="941700" y="-1"/>
              <a:ext cx="468000" cy="1971675"/>
            </a:xfrm>
            <a:prstGeom prst="rect">
              <a:avLst/>
            </a:prstGeom>
            <a:solidFill>
              <a:srgbClr val="D33B3B"/>
            </a:solidFill>
            <a:ln w="9525" cap="flat">
              <a:noFill/>
              <a:prstDash val="solid"/>
              <a:miter/>
            </a:ln>
          </p:spPr>
          <p:txBody>
            <a:bodyPr rtlCol="0" anchor="ctr"/>
            <a:lstStyle/>
            <a:p>
              <a:pPr algn="l"/>
              <a:endParaRPr lang="ko-KR" altLang="en-US"/>
            </a:p>
          </p:txBody>
        </p:sp>
        <p:sp>
          <p:nvSpPr>
            <p:cNvPr id="9" name="타원 8">
              <a:extLst>
                <a:ext uri="{FF2B5EF4-FFF2-40B4-BE49-F238E27FC236}">
                  <a16:creationId xmlns:a16="http://schemas.microsoft.com/office/drawing/2014/main" id="{E39EDF24-E34B-41FC-874A-8A600743065C}"/>
                </a:ext>
              </a:extLst>
            </p:cNvPr>
            <p:cNvSpPr/>
            <p:nvPr userDrawn="1"/>
          </p:nvSpPr>
          <p:spPr>
            <a:xfrm>
              <a:off x="941700" y="1731825"/>
              <a:ext cx="468000" cy="468000"/>
            </a:xfrm>
            <a:prstGeom prst="ellipse">
              <a:avLst/>
            </a:prstGeom>
            <a:solidFill>
              <a:srgbClr val="D33B3B"/>
            </a:solidFill>
            <a:ln w="9525" cap="flat">
              <a:noFill/>
              <a:prstDash val="solid"/>
              <a:miter/>
            </a:ln>
          </p:spPr>
          <p:txBody>
            <a:bodyPr rtlCol="0" anchor="ctr"/>
            <a:lstStyle/>
            <a:p>
              <a:pPr algn="l"/>
              <a:endParaRPr lang="ko-KR" altLang="en-US"/>
            </a:p>
          </p:txBody>
        </p:sp>
        <p:sp>
          <p:nvSpPr>
            <p:cNvPr id="10" name="타원 9">
              <a:extLst>
                <a:ext uri="{FF2B5EF4-FFF2-40B4-BE49-F238E27FC236}">
                  <a16:creationId xmlns:a16="http://schemas.microsoft.com/office/drawing/2014/main" id="{CF9CDDD2-419E-4AFE-8E72-BD72EA200BEC}"/>
                </a:ext>
              </a:extLst>
            </p:cNvPr>
            <p:cNvSpPr/>
            <p:nvPr userDrawn="1"/>
          </p:nvSpPr>
          <p:spPr>
            <a:xfrm>
              <a:off x="941700" y="2387100"/>
              <a:ext cx="468000" cy="468000"/>
            </a:xfrm>
            <a:prstGeom prst="ellipse">
              <a:avLst/>
            </a:prstGeom>
            <a:solidFill>
              <a:schemeClr val="tx1">
                <a:lumMod val="75000"/>
                <a:lumOff val="25000"/>
              </a:schemeClr>
            </a:solidFill>
            <a:ln w="9525" cap="flat">
              <a:noFill/>
              <a:prstDash val="solid"/>
              <a:miter/>
            </a:ln>
          </p:spPr>
          <p:txBody>
            <a:bodyPr rtlCol="0" anchor="ctr"/>
            <a:lstStyle/>
            <a:p>
              <a:pPr algn="l"/>
              <a:endParaRPr lang="ko-KR" altLang="en-US"/>
            </a:p>
          </p:txBody>
        </p:sp>
      </p:grpSp>
      <p:sp>
        <p:nvSpPr>
          <p:cNvPr id="11" name="그림 개체 틀 11">
            <a:extLst>
              <a:ext uri="{FF2B5EF4-FFF2-40B4-BE49-F238E27FC236}">
                <a16:creationId xmlns:a16="http://schemas.microsoft.com/office/drawing/2014/main" id="{5C1ACDE2-4F3F-4721-98E4-95088BFDA31F}"/>
              </a:ext>
            </a:extLst>
          </p:cNvPr>
          <p:cNvSpPr>
            <a:spLocks noGrp="1"/>
          </p:cNvSpPr>
          <p:nvPr>
            <p:ph type="pic" sz="quarter" idx="10" hasCustomPrompt="1"/>
          </p:nvPr>
        </p:nvSpPr>
        <p:spPr>
          <a:xfrm>
            <a:off x="5856989"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12" name="그림 개체 틀 11">
            <a:extLst>
              <a:ext uri="{FF2B5EF4-FFF2-40B4-BE49-F238E27FC236}">
                <a16:creationId xmlns:a16="http://schemas.microsoft.com/office/drawing/2014/main" id="{592FE7A1-9399-4877-A49E-FF87B4FE644F}"/>
              </a:ext>
            </a:extLst>
          </p:cNvPr>
          <p:cNvSpPr>
            <a:spLocks noGrp="1"/>
          </p:cNvSpPr>
          <p:nvPr>
            <p:ph type="pic" sz="quarter" idx="11" hasCustomPrompt="1"/>
          </p:nvPr>
        </p:nvSpPr>
        <p:spPr>
          <a:xfrm>
            <a:off x="9014458"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21233088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79" r:id="rId13"/>
    <p:sldLayoutId id="2147483664" r:id="rId14"/>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kunwarakash/chennai-housing-sales-pric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0D9F56-099B-4C3C-BEAF-93D4BD841EBF}"/>
              </a:ext>
            </a:extLst>
          </p:cNvPr>
          <p:cNvSpPr txBox="1"/>
          <p:nvPr/>
        </p:nvSpPr>
        <p:spPr>
          <a:xfrm>
            <a:off x="1552619" y="2401179"/>
            <a:ext cx="9086753" cy="1015663"/>
          </a:xfrm>
          <a:prstGeom prst="rect">
            <a:avLst/>
          </a:prstGeom>
          <a:noFill/>
        </p:spPr>
        <p:txBody>
          <a:bodyPr wrap="square" rtlCol="0">
            <a:spAutoFit/>
          </a:bodyPr>
          <a:lstStyle/>
          <a:p>
            <a:pPr algn="ctr"/>
            <a:r>
              <a:rPr lang="en-US" altLang="ko-KR" sz="6000" b="1" dirty="0">
                <a:latin typeface="Montserrat" pitchFamily="2" charset="0"/>
                <a:cs typeface="Arial" panose="020B0604020202020204" pitchFamily="34" charset="0"/>
              </a:rPr>
              <a:t>DỰ ĐOÁN GIÁ NHÀ</a:t>
            </a:r>
          </a:p>
        </p:txBody>
      </p:sp>
      <p:pic>
        <p:nvPicPr>
          <p:cNvPr id="15" name="Picture 14" descr="A black background with a black square">
            <a:extLst>
              <a:ext uri="{FF2B5EF4-FFF2-40B4-BE49-F238E27FC236}">
                <a16:creationId xmlns:a16="http://schemas.microsoft.com/office/drawing/2014/main" id="{4FED1C55-5A9E-724A-543E-F6DFFE9F9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451" y="418712"/>
            <a:ext cx="8854392" cy="4980596"/>
          </a:xfrm>
          <a:prstGeom prst="rect">
            <a:avLst/>
          </a:prstGeom>
        </p:spPr>
      </p:pic>
      <p:sp>
        <p:nvSpPr>
          <p:cNvPr id="2" name="TextBox 1">
            <a:extLst>
              <a:ext uri="{FF2B5EF4-FFF2-40B4-BE49-F238E27FC236}">
                <a16:creationId xmlns:a16="http://schemas.microsoft.com/office/drawing/2014/main" id="{40FB07E3-B963-8273-306A-7ABDD2E2C823}"/>
              </a:ext>
            </a:extLst>
          </p:cNvPr>
          <p:cNvSpPr txBox="1"/>
          <p:nvPr/>
        </p:nvSpPr>
        <p:spPr>
          <a:xfrm>
            <a:off x="1552619" y="2401179"/>
            <a:ext cx="9086753" cy="1015663"/>
          </a:xfrm>
          <a:prstGeom prst="rect">
            <a:avLst/>
          </a:prstGeom>
          <a:noFill/>
          <a:ln>
            <a:noFill/>
          </a:ln>
        </p:spPr>
        <p:txBody>
          <a:bodyPr wrap="square" rtlCol="0">
            <a:spAutoFit/>
          </a:bodyPr>
          <a:lstStyle/>
          <a:p>
            <a:pPr algn="ctr"/>
            <a:r>
              <a:rPr lang="en-US" altLang="ko-KR" sz="6000" b="1" dirty="0">
                <a:ln w="28575">
                  <a:solidFill>
                    <a:schemeClr val="tx1"/>
                  </a:solidFill>
                </a:ln>
                <a:noFill/>
                <a:latin typeface="Montserrat" pitchFamily="2" charset="0"/>
                <a:cs typeface="Arial" panose="020B0604020202020204" pitchFamily="34" charset="0"/>
              </a:rPr>
              <a:t>DỰ ĐOÁN GIÁ NHÀ</a:t>
            </a:r>
          </a:p>
        </p:txBody>
      </p:sp>
      <p:sp>
        <p:nvSpPr>
          <p:cNvPr id="5" name="TextBox 4">
            <a:extLst>
              <a:ext uri="{FF2B5EF4-FFF2-40B4-BE49-F238E27FC236}">
                <a16:creationId xmlns:a16="http://schemas.microsoft.com/office/drawing/2014/main" id="{1F6CFDF9-084C-BC7D-0FBD-697E26215A47}"/>
              </a:ext>
            </a:extLst>
          </p:cNvPr>
          <p:cNvSpPr txBox="1"/>
          <p:nvPr/>
        </p:nvSpPr>
        <p:spPr>
          <a:xfrm>
            <a:off x="3492853" y="4497306"/>
            <a:ext cx="5206286" cy="1421992"/>
          </a:xfrm>
          <a:prstGeom prst="rect">
            <a:avLst/>
          </a:prstGeom>
          <a:noFill/>
        </p:spPr>
        <p:txBody>
          <a:bodyPr wrap="square" rtlCol="0">
            <a:spAutoFit/>
          </a:bodyPr>
          <a:lstStyle/>
          <a:p>
            <a:pPr algn="ctr">
              <a:lnSpc>
                <a:spcPct val="150000"/>
              </a:lnSpc>
            </a:pPr>
            <a:r>
              <a:rPr lang="en-US" sz="2000" i="1" err="1">
                <a:solidFill>
                  <a:schemeClr val="bg2">
                    <a:lumMod val="50000"/>
                  </a:schemeClr>
                </a:solidFill>
                <a:latin typeface="Times New Roman" panose="02020603050405020304" pitchFamily="18" charset="0"/>
                <a:cs typeface="Times New Roman" panose="02020603050405020304" pitchFamily="18" charset="0"/>
              </a:rPr>
              <a:t>Môn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học</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Dữ</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liệu</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lớn</a:t>
            </a:r>
            <a:endParaRPr lang="en-US" sz="2000" i="1">
              <a:solidFill>
                <a:schemeClr val="bg2">
                  <a:lumMod val="50000"/>
                </a:schemeClr>
              </a:solidFill>
              <a:latin typeface="Times New Roman" panose="02020603050405020304" pitchFamily="18" charset="0"/>
              <a:cs typeface="Times New Roman" panose="02020603050405020304" pitchFamily="18" charset="0"/>
            </a:endParaRPr>
          </a:p>
          <a:p>
            <a:pPr algn="ctr">
              <a:lnSpc>
                <a:spcPct val="150000"/>
              </a:lnSpc>
            </a:pPr>
            <a:r>
              <a:rPr lang="en-US" sz="2000" i="1" err="1">
                <a:solidFill>
                  <a:schemeClr val="bg2">
                    <a:lumMod val="50000"/>
                  </a:schemeClr>
                </a:solidFill>
                <a:latin typeface="Times New Roman" panose="02020603050405020304" pitchFamily="18" charset="0"/>
                <a:cs typeface="Times New Roman" panose="02020603050405020304" pitchFamily="18" charset="0"/>
              </a:rPr>
              <a:t>Mã</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lớp</a:t>
            </a:r>
            <a:r>
              <a:rPr lang="en-US" sz="2000" i="1">
                <a:solidFill>
                  <a:schemeClr val="bg2">
                    <a:lumMod val="50000"/>
                  </a:schemeClr>
                </a:solidFill>
                <a:latin typeface="Times New Roman" panose="02020603050405020304" pitchFamily="18" charset="0"/>
                <a:cs typeface="Times New Roman" panose="02020603050405020304" pitchFamily="18" charset="0"/>
              </a:rPr>
              <a:t>: IS405.O11.HTCL</a:t>
            </a:r>
          </a:p>
          <a:p>
            <a:pPr algn="ctr">
              <a:lnSpc>
                <a:spcPct val="150000"/>
              </a:lnSpc>
            </a:pPr>
            <a:r>
              <a:rPr lang="en-US" sz="2000" i="1" err="1">
                <a:solidFill>
                  <a:schemeClr val="bg2">
                    <a:lumMod val="50000"/>
                  </a:schemeClr>
                </a:solidFill>
                <a:latin typeface="Times New Roman" panose="02020603050405020304" pitchFamily="18" charset="0"/>
                <a:cs typeface="Times New Roman" panose="02020603050405020304" pitchFamily="18" charset="0"/>
              </a:rPr>
              <a:t>Giảng</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viên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hướng</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dẫn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Ths</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Nguyễn</a:t>
            </a:r>
            <a:r>
              <a:rPr lang="en-US" sz="2000" i="1">
                <a:solidFill>
                  <a:schemeClr val="bg2">
                    <a:lumMod val="50000"/>
                  </a:schemeClr>
                </a:solidFill>
                <a:latin typeface="Times New Roman" panose="02020603050405020304" pitchFamily="18" charset="0"/>
                <a:cs typeface="Times New Roman" panose="02020603050405020304" pitchFamily="18" charset="0"/>
              </a:rPr>
              <a:t> </a:t>
            </a:r>
            <a:r>
              <a:rPr lang="en-US" sz="2000" i="1" err="1">
                <a:solidFill>
                  <a:schemeClr val="bg2">
                    <a:lumMod val="50000"/>
                  </a:schemeClr>
                </a:solidFill>
                <a:latin typeface="Times New Roman" panose="02020603050405020304" pitchFamily="18" charset="0"/>
                <a:cs typeface="Times New Roman" panose="02020603050405020304" pitchFamily="18" charset="0"/>
              </a:rPr>
              <a:t>Hồ</a:t>
            </a:r>
            <a:r>
              <a:rPr lang="en-US" sz="2000" i="1">
                <a:solidFill>
                  <a:schemeClr val="bg2">
                    <a:lumMod val="50000"/>
                  </a:schemeClr>
                </a:solidFill>
                <a:latin typeface="Times New Roman" panose="02020603050405020304" pitchFamily="18" charset="0"/>
                <a:cs typeface="Times New Roman" panose="02020603050405020304" pitchFamily="18" charset="0"/>
              </a:rPr>
              <a:t> Duy Tri</a:t>
            </a:r>
          </a:p>
        </p:txBody>
      </p:sp>
      <p:sp>
        <p:nvSpPr>
          <p:cNvPr id="3" name="TextBox 2">
            <a:extLst>
              <a:ext uri="{FF2B5EF4-FFF2-40B4-BE49-F238E27FC236}">
                <a16:creationId xmlns:a16="http://schemas.microsoft.com/office/drawing/2014/main" id="{E554A145-51BD-18F5-4EBA-768874C30466}"/>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686517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806289"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CÁC BƯỚC TIỀN XỬ LÝ</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2" name="TextBox 1">
            <a:extLst>
              <a:ext uri="{FF2B5EF4-FFF2-40B4-BE49-F238E27FC236}">
                <a16:creationId xmlns:a16="http://schemas.microsoft.com/office/drawing/2014/main" id="{2E496BEB-8FF9-558A-A8F1-A5AF05744C2E}"/>
              </a:ext>
            </a:extLst>
          </p:cNvPr>
          <p:cNvSpPr txBox="1"/>
          <p:nvPr/>
        </p:nvSpPr>
        <p:spPr>
          <a:xfrm>
            <a:off x="1272397" y="2308020"/>
            <a:ext cx="3364917" cy="224196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vi-VN" sz="2400">
                <a:latin typeface="Times New Roman" panose="02020603050405020304" pitchFamily="18" charset="0"/>
                <a:cs typeface="Times New Roman" panose="02020603050405020304" pitchFamily="18" charset="0"/>
              </a:rPr>
              <a:t>Thống kê dữ liệu</a:t>
            </a:r>
          </a:p>
          <a:p>
            <a:pPr marL="342900" indent="-342900" algn="just">
              <a:lnSpc>
                <a:spcPct val="150000"/>
              </a:lnSpc>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Xử lý dữ liệu</a:t>
            </a:r>
            <a:endParaRPr lang="vi-VN" sz="240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vi-VN" sz="2400">
                <a:latin typeface="Times New Roman" panose="02020603050405020304" pitchFamily="18" charset="0"/>
                <a:cs typeface="Times New Roman" panose="02020603050405020304" pitchFamily="18" charset="0"/>
              </a:rPr>
              <a:t>Trực quan hóa </a:t>
            </a:r>
            <a:r>
              <a:rPr lang="en-US" sz="2400">
                <a:latin typeface="Times New Roman" panose="02020603050405020304" pitchFamily="18" charset="0"/>
                <a:cs typeface="Times New Roman" panose="02020603050405020304" pitchFamily="18" charset="0"/>
              </a:rPr>
              <a:t>ma trận</a:t>
            </a:r>
            <a:r>
              <a:rPr lang="vi-VN" sz="2400">
                <a:latin typeface="Times New Roman" panose="02020603050405020304" pitchFamily="18" charset="0"/>
                <a:cs typeface="Times New Roman" panose="02020603050405020304" pitchFamily="18" charset="0"/>
              </a:rPr>
              <a:t> tương quan</a:t>
            </a:r>
          </a:p>
        </p:txBody>
      </p:sp>
      <p:sp>
        <p:nvSpPr>
          <p:cNvPr id="3" name="TextBox 2">
            <a:extLst>
              <a:ext uri="{FF2B5EF4-FFF2-40B4-BE49-F238E27FC236}">
                <a16:creationId xmlns:a16="http://schemas.microsoft.com/office/drawing/2014/main" id="{B02F1607-2544-2D8E-35DF-D1CD23EDAB79}"/>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7</a:t>
            </a:r>
          </a:p>
        </p:txBody>
      </p:sp>
      <p:pic>
        <p:nvPicPr>
          <p:cNvPr id="4" name="Picture 3" descr="A colorful squares with numbers&#10;&#10;Description automatically generated with medium confidence">
            <a:extLst>
              <a:ext uri="{FF2B5EF4-FFF2-40B4-BE49-F238E27FC236}">
                <a16:creationId xmlns:a16="http://schemas.microsoft.com/office/drawing/2014/main" id="{2DE96EEB-4D9E-10BC-A8DF-E65430659B9C}"/>
              </a:ext>
            </a:extLst>
          </p:cNvPr>
          <p:cNvPicPr>
            <a:picLocks noChangeAspect="1"/>
          </p:cNvPicPr>
          <p:nvPr/>
        </p:nvPicPr>
        <p:blipFill>
          <a:blip r:embed="rId3"/>
          <a:stretch>
            <a:fillRect/>
          </a:stretch>
        </p:blipFill>
        <p:spPr>
          <a:xfrm>
            <a:off x="4806516" y="1387362"/>
            <a:ext cx="6974004" cy="5016663"/>
          </a:xfrm>
          <a:prstGeom prst="rect">
            <a:avLst/>
          </a:prstGeom>
        </p:spPr>
      </p:pic>
    </p:spTree>
    <p:extLst>
      <p:ext uri="{BB962C8B-B14F-4D97-AF65-F5344CB8AC3E}">
        <p14:creationId xmlns:p14="http://schemas.microsoft.com/office/powerpoint/2010/main" val="2194413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806289"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KẾT QUẢ SAU KHI TIỀN XỬ LÝ</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B02F1607-2544-2D8E-35DF-D1CD23EDAB79}"/>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7</a:t>
            </a:r>
          </a:p>
        </p:txBody>
      </p:sp>
      <p:pic>
        <p:nvPicPr>
          <p:cNvPr id="4" name="Picture 3">
            <a:extLst>
              <a:ext uri="{FF2B5EF4-FFF2-40B4-BE49-F238E27FC236}">
                <a16:creationId xmlns:a16="http://schemas.microsoft.com/office/drawing/2014/main" id="{B07808EC-A882-7550-3996-E32B0F746B23}"/>
              </a:ext>
            </a:extLst>
          </p:cNvPr>
          <p:cNvPicPr>
            <a:picLocks noChangeAspect="1"/>
          </p:cNvPicPr>
          <p:nvPr/>
        </p:nvPicPr>
        <p:blipFill>
          <a:blip r:embed="rId3"/>
          <a:stretch>
            <a:fillRect/>
          </a:stretch>
        </p:blipFill>
        <p:spPr>
          <a:xfrm>
            <a:off x="1330080" y="1657685"/>
            <a:ext cx="9531840" cy="4565885"/>
          </a:xfrm>
          <a:prstGeom prst="rect">
            <a:avLst/>
          </a:prstGeom>
        </p:spPr>
      </p:pic>
    </p:spTree>
    <p:extLst>
      <p:ext uri="{BB962C8B-B14F-4D97-AF65-F5344CB8AC3E}">
        <p14:creationId xmlns:p14="http://schemas.microsoft.com/office/powerpoint/2010/main" val="2677850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272527" y="2459504"/>
            <a:ext cx="5646945" cy="1938992"/>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MÔ TẢ THUẬT TOÁN </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B13F785D-6478-24F7-0406-F436AFE7463E}"/>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3935796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806289"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Ý TƯỞNG THUẬT TOÁN</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B02F1607-2544-2D8E-35DF-D1CD23EDAB79}"/>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7</a:t>
            </a:r>
          </a:p>
        </p:txBody>
      </p:sp>
      <p:pic>
        <p:nvPicPr>
          <p:cNvPr id="2" name="Picture 1" descr="A diagram of a graph&#10;&#10;Description automatically generated">
            <a:extLst>
              <a:ext uri="{FF2B5EF4-FFF2-40B4-BE49-F238E27FC236}">
                <a16:creationId xmlns:a16="http://schemas.microsoft.com/office/drawing/2014/main" id="{DCCDC46B-8B24-2D29-C564-F9497C0B501D}"/>
              </a:ext>
            </a:extLst>
          </p:cNvPr>
          <p:cNvPicPr>
            <a:picLocks noChangeAspect="1"/>
          </p:cNvPicPr>
          <p:nvPr/>
        </p:nvPicPr>
        <p:blipFill>
          <a:blip r:embed="rId3"/>
          <a:stretch>
            <a:fillRect/>
          </a:stretch>
        </p:blipFill>
        <p:spPr>
          <a:xfrm>
            <a:off x="1272397" y="1399498"/>
            <a:ext cx="3427713" cy="493676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66380F-3A55-F0E2-303E-E1150CF16403}"/>
                  </a:ext>
                </a:extLst>
              </p:cNvPr>
              <p:cNvSpPr txBox="1"/>
              <p:nvPr/>
            </p:nvSpPr>
            <p:spPr>
              <a:xfrm>
                <a:off x="5357799" y="3157110"/>
                <a:ext cx="6422721" cy="1421543"/>
              </a:xfrm>
              <a:prstGeom prst="rect">
                <a:avLst/>
              </a:prstGeom>
              <a:noFill/>
            </p:spPr>
            <p:txBody>
              <a:bodyPr wrap="square">
                <a:spAutoFit/>
              </a:bodyPr>
              <a:lstStyle/>
              <a:p>
                <a:pPr>
                  <a:lnSpc>
                    <a:spcPct val="150000"/>
                  </a:lnSpc>
                </a:pPr>
                <a:r>
                  <a:rPr lang="en-US" sz="2000">
                    <a:effectLst/>
                    <a:latin typeface="Times New Roman" panose="02020603050405020304" pitchFamily="18" charset="0"/>
                    <a:ea typeface="Times New Roman" panose="02020603050405020304" pitchFamily="18" charset="0"/>
                  </a:rPr>
                  <a:t>Dựa vào công thức độ dốc ta chia bài toán thành 2 giai đoạn:</a:t>
                </a:r>
              </a:p>
              <a:p>
                <a:pPr marL="342900" lvl="0" indent="-342900">
                  <a:lnSpc>
                    <a:spcPct val="150000"/>
                  </a:lnSpc>
                  <a:buFont typeface="Courier New" panose="02070309020205020404" pitchFamily="49" charset="0"/>
                  <a:buChar char="o"/>
                </a:pPr>
                <a:r>
                  <a:rPr lang="en-US" sz="2000">
                    <a:effectLst/>
                    <a:latin typeface="Times New Roman" panose="02020603050405020304" pitchFamily="18" charset="0"/>
                    <a:ea typeface="Times New Roman" panose="02020603050405020304" pitchFamily="18" charset="0"/>
                  </a:rPr>
                  <a:t>Giai đoạn thứ nhất: tính </a:t>
                </a:r>
                <a14:m>
                  <m:oMath xmlns:m="http://schemas.openxmlformats.org/officeDocument/2006/math">
                    <m:nary>
                      <m:naryPr>
                        <m:chr m:val="∑"/>
                        <m:limLoc m:val="undOvr"/>
                        <m:subHide m:val="on"/>
                        <m:supHide m:val="on"/>
                        <m:ctrlPr>
                          <a:rPr lang="en-US" sz="2000" i="1">
                            <a:effectLst/>
                            <a:latin typeface="Cambria Math" panose="02040503050406030204" pitchFamily="18" charset="0"/>
                            <a:ea typeface="Times New Roman" panose="02020603050405020304" pitchFamily="18" charset="0"/>
                          </a:rPr>
                        </m:ctrlPr>
                      </m:naryPr>
                      <m:sub/>
                      <m:sup/>
                      <m:e>
                        <m:r>
                          <a:rPr lang="en-US" sz="2000" i="1">
                            <a:effectLst/>
                            <a:latin typeface="Cambria Math" panose="02040503050406030204" pitchFamily="18" charset="0"/>
                            <a:ea typeface="Times New Roman" panose="02020603050405020304" pitchFamily="18" charset="0"/>
                          </a:rPr>
                          <m:t>𝑥</m:t>
                        </m:r>
                      </m:e>
                    </m:nary>
                  </m:oMath>
                </a14:m>
                <a:r>
                  <a:rPr lang="en-US" sz="2000">
                    <a:effectLst/>
                    <a:latin typeface="Times New Roman" panose="02020603050405020304" pitchFamily="18" charset="0"/>
                    <a:ea typeface="Times New Roman" panose="02020603050405020304" pitchFamily="18" charset="0"/>
                  </a:rPr>
                  <a:t> và </a:t>
                </a:r>
                <a14:m>
                  <m:oMath xmlns:m="http://schemas.openxmlformats.org/officeDocument/2006/math">
                    <m:nary>
                      <m:naryPr>
                        <m:chr m:val="∑"/>
                        <m:limLoc m:val="undOvr"/>
                        <m:subHide m:val="on"/>
                        <m:supHide m:val="on"/>
                        <m:ctrlPr>
                          <a:rPr lang="en-US" sz="2000" i="1">
                            <a:effectLst/>
                            <a:latin typeface="Cambria Math" panose="02040503050406030204" pitchFamily="18" charset="0"/>
                            <a:ea typeface="Times New Roman" panose="02020603050405020304" pitchFamily="18" charset="0"/>
                          </a:rPr>
                        </m:ctrlPr>
                      </m:naryPr>
                      <m:sub/>
                      <m:sup/>
                      <m:e>
                        <m:r>
                          <a:rPr lang="en-US" sz="2000" i="1">
                            <a:effectLst/>
                            <a:latin typeface="Cambria Math" panose="02040503050406030204" pitchFamily="18" charset="0"/>
                            <a:ea typeface="Times New Roman" panose="02020603050405020304" pitchFamily="18" charset="0"/>
                          </a:rPr>
                          <m:t>𝑦</m:t>
                        </m:r>
                      </m:e>
                    </m:nary>
                  </m:oMath>
                </a14:m>
                <a:endParaRPr lang="en-US" sz="2000">
                  <a:effectLst/>
                  <a:latin typeface="Times New Roman" panose="02020603050405020304" pitchFamily="18" charset="0"/>
                  <a:ea typeface="Times New Roman" panose="02020603050405020304" pitchFamily="18" charset="0"/>
                </a:endParaRPr>
              </a:p>
              <a:p>
                <a:pPr marL="342900" lvl="0" indent="-342900">
                  <a:lnSpc>
                    <a:spcPct val="150000"/>
                  </a:lnSpc>
                  <a:spcAft>
                    <a:spcPts val="600"/>
                  </a:spcAft>
                  <a:buFont typeface="Courier New" panose="02070309020205020404" pitchFamily="49" charset="0"/>
                  <a:buChar char="o"/>
                </a:pPr>
                <a:r>
                  <a:rPr lang="en-US" sz="2000">
                    <a:effectLst/>
                    <a:latin typeface="Times New Roman" panose="02020603050405020304" pitchFamily="18" charset="0"/>
                    <a:ea typeface="Times New Roman" panose="02020603050405020304" pitchFamily="18" charset="0"/>
                  </a:rPr>
                  <a:t>Giai đoạn thứ hai: tính </a:t>
                </a:r>
                <a14:m>
                  <m:oMath xmlns:m="http://schemas.openxmlformats.org/officeDocument/2006/math">
                    <m:nary>
                      <m:naryPr>
                        <m:chr m:val="∑"/>
                        <m:limLoc m:val="undOvr"/>
                        <m:subHide m:val="on"/>
                        <m:supHide m:val="on"/>
                        <m:ctrlPr>
                          <a:rPr lang="en-US" sz="2000" i="1">
                            <a:effectLst/>
                            <a:latin typeface="Cambria Math" panose="02040503050406030204" pitchFamily="18" charset="0"/>
                            <a:ea typeface="Times New Roman" panose="02020603050405020304" pitchFamily="18" charset="0"/>
                          </a:rPr>
                        </m:ctrlPr>
                      </m:naryPr>
                      <m:sub/>
                      <m:sup/>
                      <m:e>
                        <m:sSup>
                          <m:sSupPr>
                            <m:ctrlPr>
                              <a:rPr lang="en-US" sz="2000" i="1">
                                <a:effectLst/>
                                <a:latin typeface="Cambria Math" panose="02040503050406030204" pitchFamily="18" charset="0"/>
                                <a:ea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rPr>
                              <m:t>𝑥</m:t>
                            </m:r>
                          </m:e>
                          <m:sup>
                            <m:r>
                              <a:rPr lang="en-US" sz="2000" i="1">
                                <a:effectLst/>
                                <a:latin typeface="Cambria Math" panose="02040503050406030204" pitchFamily="18" charset="0"/>
                                <a:ea typeface="Times New Roman" panose="02020603050405020304" pitchFamily="18" charset="0"/>
                              </a:rPr>
                              <m:t>2</m:t>
                            </m:r>
                          </m:sup>
                        </m:sSup>
                      </m:e>
                    </m:nary>
                  </m:oMath>
                </a14:m>
                <a:r>
                  <a:rPr lang="en-US" sz="2000">
                    <a:effectLst/>
                    <a:latin typeface="Times New Roman" panose="02020603050405020304" pitchFamily="18" charset="0"/>
                    <a:ea typeface="Times New Roman" panose="02020603050405020304" pitchFamily="18" charset="0"/>
                  </a:rPr>
                  <a:t> và </a:t>
                </a:r>
                <a14:m>
                  <m:oMath xmlns:m="http://schemas.openxmlformats.org/officeDocument/2006/math">
                    <m:nary>
                      <m:naryPr>
                        <m:chr m:val="∑"/>
                        <m:limLoc m:val="undOvr"/>
                        <m:subHide m:val="on"/>
                        <m:supHide m:val="on"/>
                        <m:ctrlPr>
                          <a:rPr lang="en-US" sz="2000" i="1">
                            <a:effectLst/>
                            <a:latin typeface="Cambria Math" panose="02040503050406030204" pitchFamily="18" charset="0"/>
                            <a:ea typeface="Times New Roman" panose="02020603050405020304" pitchFamily="18" charset="0"/>
                          </a:rPr>
                        </m:ctrlPr>
                      </m:naryPr>
                      <m:sub/>
                      <m:sup/>
                      <m:e>
                        <m:r>
                          <a:rPr lang="en-US" sz="2000" i="1">
                            <a:effectLst/>
                            <a:latin typeface="Cambria Math" panose="02040503050406030204" pitchFamily="18" charset="0"/>
                            <a:ea typeface="Times New Roman" panose="02020603050405020304" pitchFamily="18" charset="0"/>
                          </a:rPr>
                          <m:t>𝑥𝑦</m:t>
                        </m:r>
                      </m:e>
                    </m:nary>
                  </m:oMath>
                </a14:m>
                <a:endParaRPr lang="en-US" sz="2000">
                  <a:effectLst/>
                  <a:latin typeface="Times New Roman" panose="02020603050405020304" pitchFamily="18" charset="0"/>
                  <a:ea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3B66380F-3A55-F0E2-303E-E1150CF16403}"/>
                  </a:ext>
                </a:extLst>
              </p:cNvPr>
              <p:cNvSpPr txBox="1">
                <a:spLocks noRot="1" noChangeAspect="1" noMove="1" noResize="1" noEditPoints="1" noAdjustHandles="1" noChangeArrowheads="1" noChangeShapeType="1" noTextEdit="1"/>
              </p:cNvSpPr>
              <p:nvPr/>
            </p:nvSpPr>
            <p:spPr>
              <a:xfrm>
                <a:off x="5357799" y="3157110"/>
                <a:ext cx="6422721" cy="1421543"/>
              </a:xfrm>
              <a:prstGeom prst="rect">
                <a:avLst/>
              </a:prstGeom>
              <a:blipFill>
                <a:blip r:embed="rId4"/>
                <a:stretch>
                  <a:fillRect l="-1044" b="-51502"/>
                </a:stretch>
              </a:blipFill>
            </p:spPr>
            <p:txBody>
              <a:bodyPr/>
              <a:lstStyle/>
              <a:p>
                <a:r>
                  <a:rPr lang="en-US">
                    <a:noFill/>
                  </a:rPr>
                  <a:t> </a:t>
                </a:r>
              </a:p>
            </p:txBody>
          </p:sp>
        </mc:Fallback>
      </mc:AlternateContent>
    </p:spTree>
    <p:extLst>
      <p:ext uri="{BB962C8B-B14F-4D97-AF65-F5344CB8AC3E}">
        <p14:creationId xmlns:p14="http://schemas.microsoft.com/office/powerpoint/2010/main" val="94182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806289"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MÔ HÌNH MAPREDUCE</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B02F1607-2544-2D8E-35DF-D1CD23EDAB79}"/>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7</a:t>
            </a:r>
          </a:p>
        </p:txBody>
      </p:sp>
      <p:pic>
        <p:nvPicPr>
          <p:cNvPr id="2" name="Picture 1" descr="A diagram of a computer&#10;&#10;Description automatically generated">
            <a:extLst>
              <a:ext uri="{FF2B5EF4-FFF2-40B4-BE49-F238E27FC236}">
                <a16:creationId xmlns:a16="http://schemas.microsoft.com/office/drawing/2014/main" id="{5471AAE6-3A2E-6E3C-FAC6-F310C3355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166" y="1249939"/>
            <a:ext cx="10029668" cy="5352371"/>
          </a:xfrm>
          <a:prstGeom prst="rect">
            <a:avLst/>
          </a:prstGeom>
        </p:spPr>
      </p:pic>
    </p:spTree>
    <p:extLst>
      <p:ext uri="{BB962C8B-B14F-4D97-AF65-F5344CB8AC3E}">
        <p14:creationId xmlns:p14="http://schemas.microsoft.com/office/powerpoint/2010/main" val="29205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272527" y="2921168"/>
            <a:ext cx="5646945" cy="1015663"/>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ĐÁNH GIÁ</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B13F785D-6478-24F7-0406-F436AFE7463E}"/>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204041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806289" cy="523220"/>
          </a:xfrm>
          <a:prstGeom prst="rect">
            <a:avLst/>
          </a:prstGeom>
          <a:noFill/>
        </p:spPr>
        <p:txBody>
          <a:bodyPr wrap="square" rtlCol="0">
            <a:spAutoFit/>
          </a:bodyPr>
          <a:lstStyle/>
          <a:p>
            <a:r>
              <a:rPr lang="vi-VN" altLang="ko-KR" sz="2800" b="1">
                <a:solidFill>
                  <a:schemeClr val="tx1">
                    <a:lumMod val="75000"/>
                    <a:lumOff val="25000"/>
                  </a:schemeClr>
                </a:solidFill>
                <a:latin typeface="Montserrat" pitchFamily="2" charset="0"/>
                <a:cs typeface="Arial" panose="020B0604020202020204" pitchFamily="34" charset="0"/>
              </a:rPr>
              <a:t>KẾT QUẢ DỰ ĐOÁN</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B02F1607-2544-2D8E-35DF-D1CD23EDAB79}"/>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7</a:t>
            </a:r>
          </a:p>
        </p:txBody>
      </p:sp>
      <p:pic>
        <p:nvPicPr>
          <p:cNvPr id="2" name="Picture 1">
            <a:extLst>
              <a:ext uri="{FF2B5EF4-FFF2-40B4-BE49-F238E27FC236}">
                <a16:creationId xmlns:a16="http://schemas.microsoft.com/office/drawing/2014/main" id="{9C39B4C2-6737-0D63-E8BC-84061FE6C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779" y="4458953"/>
            <a:ext cx="7734441" cy="1885270"/>
          </a:xfrm>
          <a:prstGeom prst="rect">
            <a:avLst/>
          </a:prstGeom>
        </p:spPr>
      </p:pic>
      <p:sp>
        <p:nvSpPr>
          <p:cNvPr id="5" name="TextBox 4">
            <a:extLst>
              <a:ext uri="{FF2B5EF4-FFF2-40B4-BE49-F238E27FC236}">
                <a16:creationId xmlns:a16="http://schemas.microsoft.com/office/drawing/2014/main" id="{726915E9-1E52-849A-BE5D-3B8566688DC8}"/>
              </a:ext>
            </a:extLst>
          </p:cNvPr>
          <p:cNvSpPr txBox="1"/>
          <p:nvPr/>
        </p:nvSpPr>
        <p:spPr>
          <a:xfrm>
            <a:off x="1145589" y="1360844"/>
            <a:ext cx="9900820" cy="2806987"/>
          </a:xfrm>
          <a:prstGeom prst="rect">
            <a:avLst/>
          </a:prstGeom>
          <a:noFill/>
        </p:spPr>
        <p:txBody>
          <a:bodyPr wrap="square">
            <a:spAutoFit/>
          </a:bodyPr>
          <a:lstStyle/>
          <a:p>
            <a:pPr marL="342900" lvl="0" indent="-342900" algn="just">
              <a:lnSpc>
                <a:spcPct val="150000"/>
              </a:lnSpc>
              <a:spcBef>
                <a:spcPts val="600"/>
              </a:spcBef>
              <a:buFont typeface="Symbol" panose="05050102010706020507" pitchFamily="18" charset="2"/>
              <a:buChar char=""/>
            </a:pPr>
            <a:r>
              <a:rPr lang="en-US" sz="2000">
                <a:effectLst/>
                <a:latin typeface="Times New Roman" panose="02020603050405020304" pitchFamily="18" charset="0"/>
                <a:ea typeface="Times New Roman" panose="02020603050405020304" pitchFamily="18" charset="0"/>
              </a:rPr>
              <a:t>Ý nghĩa và lý do chọn độ đo:</a:t>
            </a:r>
          </a:p>
          <a:p>
            <a:pPr marL="342900" lvl="0" indent="-342900" algn="just">
              <a:lnSpc>
                <a:spcPct val="150000"/>
              </a:lnSpc>
              <a:buFont typeface="Courier New" panose="02070309020205020404" pitchFamily="49" charset="0"/>
              <a:buChar char="o"/>
            </a:pPr>
            <a:r>
              <a:rPr lang="en-US" sz="2000">
                <a:effectLst/>
                <a:latin typeface="Times New Roman" panose="02020603050405020304" pitchFamily="18" charset="0"/>
                <a:ea typeface="Times New Roman" panose="02020603050405020304" pitchFamily="18" charset="0"/>
              </a:rPr>
              <a:t>R_square: với bài toán hồi quy như Linear Regression và với bộ dữ liệu nhà có thể có nhiều outliner thì việc sử dụng R_square giúp ta đánh giá rõ nhất mức độ phù hợp của mô hình     thông qua mức độ chênh lêch giữa các biến quan sát và dự đoán.</a:t>
            </a:r>
          </a:p>
          <a:p>
            <a:pPr marL="342900" lvl="0" indent="-342900" algn="just">
              <a:lnSpc>
                <a:spcPct val="150000"/>
              </a:lnSpc>
              <a:spcAft>
                <a:spcPts val="600"/>
              </a:spcAft>
              <a:buFont typeface="Courier New" panose="02070309020205020404" pitchFamily="49" charset="0"/>
              <a:buChar char="o"/>
            </a:pPr>
            <a:r>
              <a:rPr lang="en-US" sz="2000">
                <a:effectLst/>
                <a:latin typeface="Times New Roman" panose="02020603050405020304" pitchFamily="18" charset="0"/>
                <a:ea typeface="Times New Roman" panose="02020603050405020304" pitchFamily="18" charset="0"/>
              </a:rPr>
              <a:t>RMSE: vì đây là để tài dự đoán nên ta cần biết được mức độ sai số mà mô hình dự đoán để có hướng phát triển tốt hơn nên RMSE là độ đo phù hợp trong trường hợp này.</a:t>
            </a:r>
          </a:p>
        </p:txBody>
      </p:sp>
    </p:spTree>
    <p:extLst>
      <p:ext uri="{BB962C8B-B14F-4D97-AF65-F5344CB8AC3E}">
        <p14:creationId xmlns:p14="http://schemas.microsoft.com/office/powerpoint/2010/main" val="1369375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4742791" y="2921168"/>
            <a:ext cx="2706418" cy="1015663"/>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DEMO</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4C4EC2AD-8ECA-982A-555E-51525E4D27A3}"/>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233307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263061" y="2921168"/>
            <a:ext cx="5665877" cy="1015663"/>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KẾT LUẬN</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D91FA7CC-391E-F864-FC50-ABA63FADD822}"/>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17</a:t>
            </a:r>
          </a:p>
        </p:txBody>
      </p:sp>
    </p:spTree>
    <p:extLst>
      <p:ext uri="{BB962C8B-B14F-4D97-AF65-F5344CB8AC3E}">
        <p14:creationId xmlns:p14="http://schemas.microsoft.com/office/powerpoint/2010/main" val="1572769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859CD65-6A02-6735-8291-ED980D45A344}"/>
              </a:ext>
            </a:extLst>
          </p:cNvPr>
          <p:cNvSpPr/>
          <p:nvPr/>
        </p:nvSpPr>
        <p:spPr>
          <a:xfrm>
            <a:off x="544941" y="605089"/>
            <a:ext cx="5137401" cy="5800329"/>
          </a:xfrm>
          <a:prstGeom prst="roundRect">
            <a:avLst/>
          </a:prstGeom>
          <a:solidFill>
            <a:srgbClr val="F7DDDD"/>
          </a:solidFill>
          <a:ln w="9525" cap="flat">
            <a:noFill/>
            <a:prstDash val="solid"/>
            <a:miter/>
          </a:ln>
        </p:spPr>
        <p:txBody>
          <a:bodyPr rtlCol="0" anchor="ctr"/>
          <a:lstStyle/>
          <a:p>
            <a:pPr marL="285750" indent="-285750" algn="just">
              <a:lnSpc>
                <a:spcPct val="150000"/>
              </a:lnSpc>
              <a:buFont typeface="Wingdings" panose="05000000000000000000" pitchFamily="2" charset="2"/>
              <a:buChar char="ü"/>
            </a:pPr>
            <a:r>
              <a:rPr lang="vi-VN" sz="2000">
                <a:latin typeface="Times New Roman" panose="02020603050405020304" pitchFamily="18" charset="0"/>
                <a:cs typeface="Times New Roman" panose="02020603050405020304" pitchFamily="18" charset="0"/>
              </a:rPr>
              <a:t>Linear Regression là một thuật toán</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đơn giản, dễ hiểu và dễ triển khai.</a:t>
            </a:r>
            <a:endParaRPr lang="en-US" sz="200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Hoạt động tốt khi có mối quan hệ tuyến  tính giữa biến độc lập và biến phụ thuộc.</a:t>
            </a:r>
          </a:p>
          <a:p>
            <a:pPr marL="285750" indent="-285750" algn="just">
              <a:lnSpc>
                <a:spcPct val="150000"/>
              </a:lnSpc>
              <a:buFont typeface="Wingdings" panose="05000000000000000000" pitchFamily="2" charset="2"/>
              <a:buChar char="ü"/>
            </a:pPr>
            <a:r>
              <a:rPr lang="vi-VN" sz="2000">
                <a:latin typeface="Times New Roman" panose="02020603050405020304" pitchFamily="18" charset="0"/>
                <a:cs typeface="Times New Roman" panose="02020603050405020304" pitchFamily="18" charset="0"/>
              </a:rPr>
              <a:t>MapReduce chia nhỏ dữ liệu và phân tán xử lý trên nhiều máy tính, giúp tận dụng hiệu suất tính toán của cụm máy tính.</a:t>
            </a:r>
            <a:endParaRPr lang="en-US" sz="200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Có khả năng chống lại sự cố trong quá   trình xử lý bằng cách chuyển giao công việc sang các máy khác khi một máy      tính gặp sự cố.</a:t>
            </a:r>
          </a:p>
        </p:txBody>
      </p:sp>
      <p:sp>
        <p:nvSpPr>
          <p:cNvPr id="5" name="TextBox 4">
            <a:extLst>
              <a:ext uri="{FF2B5EF4-FFF2-40B4-BE49-F238E27FC236}">
                <a16:creationId xmlns:a16="http://schemas.microsoft.com/office/drawing/2014/main" id="{D532D9E9-69F8-13A3-9E54-6FA13ADB85D0}"/>
              </a:ext>
            </a:extLst>
          </p:cNvPr>
          <p:cNvSpPr txBox="1"/>
          <p:nvPr/>
        </p:nvSpPr>
        <p:spPr>
          <a:xfrm>
            <a:off x="1936004" y="281923"/>
            <a:ext cx="2355273" cy="646331"/>
          </a:xfrm>
          <a:prstGeom prst="rect">
            <a:avLst/>
          </a:prstGeom>
          <a:noFill/>
        </p:spPr>
        <p:txBody>
          <a:bodyPr wrap="square" rtlCol="0">
            <a:spAutoFit/>
          </a:bodyPr>
          <a:lstStyle/>
          <a:p>
            <a:r>
              <a:rPr lang="en-US" sz="3600">
                <a:latin typeface="Montserrat Black" pitchFamily="2" charset="0"/>
              </a:rPr>
              <a:t>ƯU ĐIỂM</a:t>
            </a:r>
          </a:p>
        </p:txBody>
      </p:sp>
      <p:grpSp>
        <p:nvGrpSpPr>
          <p:cNvPr id="8" name="Group 7">
            <a:extLst>
              <a:ext uri="{FF2B5EF4-FFF2-40B4-BE49-F238E27FC236}">
                <a16:creationId xmlns:a16="http://schemas.microsoft.com/office/drawing/2014/main" id="{F8E1B07F-FFC7-D22D-A991-8BB7EFF8446E}"/>
              </a:ext>
            </a:extLst>
          </p:cNvPr>
          <p:cNvGrpSpPr/>
          <p:nvPr/>
        </p:nvGrpSpPr>
        <p:grpSpPr>
          <a:xfrm>
            <a:off x="6509657" y="281922"/>
            <a:ext cx="5137401" cy="6123496"/>
            <a:chOff x="7001166" y="605088"/>
            <a:chExt cx="4839856" cy="5800330"/>
          </a:xfrm>
        </p:grpSpPr>
        <p:sp>
          <p:nvSpPr>
            <p:cNvPr id="3" name="Rectangle: Rounded Corners 2">
              <a:extLst>
                <a:ext uri="{FF2B5EF4-FFF2-40B4-BE49-F238E27FC236}">
                  <a16:creationId xmlns:a16="http://schemas.microsoft.com/office/drawing/2014/main" id="{43A0EE9B-52DE-FFD5-3A72-C24D7F866252}"/>
                </a:ext>
              </a:extLst>
            </p:cNvPr>
            <p:cNvSpPr/>
            <p:nvPr/>
          </p:nvSpPr>
          <p:spPr>
            <a:xfrm>
              <a:off x="7001166" y="928255"/>
              <a:ext cx="4839856" cy="5477163"/>
            </a:xfrm>
            <a:prstGeom prst="roundRect">
              <a:avLst/>
            </a:prstGeom>
            <a:solidFill>
              <a:schemeClr val="accent5">
                <a:lumMod val="40000"/>
                <a:lumOff val="60000"/>
              </a:schemeClr>
            </a:solidFill>
            <a:ln w="9525" cap="flat">
              <a:noFill/>
              <a:prstDash val="solid"/>
              <a:miter/>
            </a:ln>
          </p:spPr>
          <p:txBody>
            <a:bodyPr rtlCol="0" anchor="ctr"/>
            <a:lstStyle/>
            <a:p>
              <a:pPr marL="285750" indent="-285750" algn="just">
                <a:lnSpc>
                  <a:spcPct val="150000"/>
                </a:lnSpc>
                <a:buFont typeface="Times New Roman" panose="02020603050405020304" pitchFamily="18" charset="0"/>
                <a:buChar char="×"/>
              </a:pPr>
              <a:r>
                <a:rPr lang="vi-VN" sz="2000">
                  <a:latin typeface="Times New Roman" panose="02020603050405020304" pitchFamily="18" charset="0"/>
                  <a:cs typeface="Times New Roman" panose="02020603050405020304" pitchFamily="18" charset="0"/>
                </a:rPr>
                <a:t>Linear Regression không biễu</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diễn được các mô hình phức tạp. </a:t>
              </a:r>
              <a:endParaRPr lang="en-US" sz="2000">
                <a:latin typeface="Times New Roman" panose="02020603050405020304" pitchFamily="18" charset="0"/>
                <a:cs typeface="Times New Roman" panose="02020603050405020304" pitchFamily="18" charset="0"/>
              </a:endParaRPr>
            </a:p>
            <a:p>
              <a:pPr marL="285750" indent="-285750" algn="just">
                <a:lnSpc>
                  <a:spcPct val="150000"/>
                </a:lnSpc>
                <a:buFont typeface="Times New Roman" panose="02020603050405020304" pitchFamily="18" charset="0"/>
                <a:buChar char="×"/>
              </a:pPr>
              <a:r>
                <a:rPr lang="en-US" sz="2000">
                  <a:latin typeface="Times New Roman" panose="02020603050405020304" pitchFamily="18" charset="0"/>
                  <a:cs typeface="Times New Roman" panose="02020603050405020304" pitchFamily="18" charset="0"/>
                </a:rPr>
                <a:t> Nhạy cảm với dữ liệu nhiễu.</a:t>
              </a:r>
            </a:p>
            <a:p>
              <a:pPr marL="285750" indent="-285750" algn="just">
                <a:lnSpc>
                  <a:spcPct val="150000"/>
                </a:lnSpc>
                <a:buFont typeface="Times New Roman" panose="02020603050405020304" pitchFamily="18" charset="0"/>
                <a:buChar char="×"/>
              </a:pPr>
              <a:r>
                <a:rPr lang="vi-VN" sz="2000">
                  <a:latin typeface="Times New Roman" panose="02020603050405020304" pitchFamily="18" charset="0"/>
                  <a:cs typeface="Times New Roman" panose="02020603050405020304" pitchFamily="18" charset="0"/>
                </a:rPr>
                <a:t>Việc phát triển </a:t>
              </a:r>
              <a:r>
                <a:rPr lang="en-US" sz="2000">
                  <a:latin typeface="Times New Roman" panose="02020603050405020304" pitchFamily="18" charset="0"/>
                  <a:cs typeface="Times New Roman" panose="02020603050405020304" pitchFamily="18" charset="0"/>
                </a:rPr>
                <a:t>mô hình </a:t>
              </a:r>
              <a:r>
                <a:rPr lang="vi-VN" sz="2000">
                  <a:latin typeface="Times New Roman" panose="02020603050405020304" pitchFamily="18" charset="0"/>
                  <a:cs typeface="Times New Roman" panose="02020603050405020304" pitchFamily="18" charset="0"/>
                </a:rPr>
                <a:t>MapReduce </a:t>
              </a:r>
              <a:r>
                <a:rPr lang="en-US" sz="2000">
                  <a:latin typeface="Times New Roman" panose="02020603050405020304" pitchFamily="18" charset="0"/>
                  <a:cs typeface="Times New Roman" panose="02020603050405020304" pitchFamily="18" charset="0"/>
                </a:rPr>
                <a:t>khá</a:t>
              </a:r>
              <a:r>
                <a:rPr lang="vi-VN" sz="2000">
                  <a:latin typeface="Times New Roman" panose="02020603050405020304" pitchFamily="18" charset="0"/>
                  <a:cs typeface="Times New Roman" panose="02020603050405020304" pitchFamily="18" charset="0"/>
                </a:rPr>
                <a:t> phức tạp</a:t>
              </a:r>
              <a:r>
                <a:rPr lang="en-US" sz="2000">
                  <a:latin typeface="Times New Roman" panose="02020603050405020304" pitchFamily="18" charset="0"/>
                  <a:cs typeface="Times New Roman" panose="02020603050405020304" pitchFamily="18" charset="0"/>
                </a:rPr>
                <a:t>.</a:t>
              </a:r>
            </a:p>
            <a:p>
              <a:pPr marL="285750" indent="-285750" algn="just">
                <a:lnSpc>
                  <a:spcPct val="150000"/>
                </a:lnSpc>
                <a:buFont typeface="Times New Roman" panose="02020603050405020304" pitchFamily="18" charset="0"/>
                <a:buChar char="×"/>
              </a:pPr>
              <a:r>
                <a:rPr lang="vi-VN" sz="2000" b="0" strike="noStrike">
                  <a:solidFill>
                    <a:srgbClr val="000000"/>
                  </a:solidFill>
                  <a:latin typeface="Times New Roman"/>
                  <a:ea typeface="Times New Roman"/>
                  <a:cs typeface="Times New Roman"/>
                  <a:sym typeface="Times New Roman"/>
                </a:rPr>
                <a:t>Số máy xử lý chưa đủ nhiều nên chưa </a:t>
              </a:r>
              <a:r>
                <a:rPr lang="en-US" sz="2000" b="0" strike="noStrike">
                  <a:solidFill>
                    <a:srgbClr val="000000"/>
                  </a:solidFill>
                  <a:latin typeface="Times New Roman"/>
                  <a:ea typeface="Times New Roman"/>
                  <a:cs typeface="Times New Roman"/>
                  <a:sym typeface="Times New Roman"/>
                </a:rPr>
                <a:t>    </a:t>
              </a:r>
              <a:r>
                <a:rPr lang="vi-VN" sz="2000" b="0" strike="noStrike">
                  <a:solidFill>
                    <a:srgbClr val="000000"/>
                  </a:solidFill>
                  <a:latin typeface="Times New Roman"/>
                  <a:ea typeface="Times New Roman"/>
                  <a:cs typeface="Times New Roman"/>
                  <a:sym typeface="Times New Roman"/>
                </a:rPr>
                <a:t>thể hiện </a:t>
              </a:r>
              <a:r>
                <a:rPr lang="en-US" sz="2000">
                  <a:solidFill>
                    <a:srgbClr val="000000"/>
                  </a:solidFill>
                  <a:latin typeface="Times New Roman"/>
                  <a:ea typeface="Times New Roman"/>
                  <a:cs typeface="Times New Roman"/>
                  <a:sym typeface="Times New Roman"/>
                </a:rPr>
                <a:t>được </a:t>
              </a:r>
              <a:r>
                <a:rPr lang="en-US" sz="2000" b="0" strike="noStrike">
                  <a:solidFill>
                    <a:srgbClr val="000000"/>
                  </a:solidFill>
                  <a:latin typeface="Times New Roman"/>
                  <a:ea typeface="Times New Roman"/>
                  <a:cs typeface="Times New Roman"/>
                  <a:sym typeface="Times New Roman"/>
                </a:rPr>
                <a:t>rõ hiệu suất </a:t>
              </a:r>
              <a:r>
                <a:rPr lang="vi-VN" sz="2000" b="0" strike="noStrike">
                  <a:solidFill>
                    <a:srgbClr val="000000"/>
                  </a:solidFill>
                  <a:latin typeface="Times New Roman"/>
                  <a:ea typeface="Times New Roman"/>
                  <a:cs typeface="Times New Roman"/>
                  <a:sym typeface="Times New Roman"/>
                </a:rPr>
                <a:t>của </a:t>
              </a:r>
              <a:r>
                <a:rPr lang="en-US" sz="2000" b="0" strike="noStrike">
                  <a:solidFill>
                    <a:srgbClr val="000000"/>
                  </a:solidFill>
                  <a:latin typeface="Times New Roman"/>
                  <a:ea typeface="Times New Roman"/>
                  <a:cs typeface="Times New Roman"/>
                  <a:sym typeface="Times New Roman"/>
                </a:rPr>
                <a:t>quá trình  </a:t>
              </a:r>
              <a:r>
                <a:rPr lang="vi-VN" sz="2000" b="0" strike="noStrike">
                  <a:solidFill>
                    <a:srgbClr val="000000"/>
                  </a:solidFill>
                  <a:latin typeface="Times New Roman"/>
                  <a:ea typeface="Times New Roman"/>
                  <a:cs typeface="Times New Roman"/>
                  <a:sym typeface="Times New Roman"/>
                </a:rPr>
                <a:t>tính toán song song</a:t>
              </a:r>
              <a:r>
                <a:rPr lang="en-US" sz="2000" b="0" strike="noStrike">
                  <a:solidFill>
                    <a:srgbClr val="000000"/>
                  </a:solidFill>
                  <a:latin typeface="Times New Roman"/>
                  <a:ea typeface="Times New Roman"/>
                  <a:cs typeface="Times New Roman"/>
                  <a:sym typeface="Times New Roman"/>
                </a:rPr>
                <a:t>.</a:t>
              </a:r>
              <a:endParaRPr lang="vi-VN" sz="2000" b="0" strike="noStrike">
                <a:solidFill>
                  <a:srgbClr val="000000"/>
                </a:solidFill>
                <a:latin typeface="Arial"/>
                <a:ea typeface="Arial"/>
                <a:cs typeface="Arial"/>
                <a:sym typeface="Arial"/>
              </a:endParaRPr>
            </a:p>
          </p:txBody>
        </p:sp>
        <p:sp>
          <p:nvSpPr>
            <p:cNvPr id="6" name="TextBox 5">
              <a:extLst>
                <a:ext uri="{FF2B5EF4-FFF2-40B4-BE49-F238E27FC236}">
                  <a16:creationId xmlns:a16="http://schemas.microsoft.com/office/drawing/2014/main" id="{A420C47E-71F6-6884-A7F7-76414DA3AC6D}"/>
                </a:ext>
              </a:extLst>
            </p:cNvPr>
            <p:cNvSpPr txBox="1"/>
            <p:nvPr/>
          </p:nvSpPr>
          <p:spPr>
            <a:xfrm>
              <a:off x="8311667" y="605088"/>
              <a:ext cx="3454395" cy="612221"/>
            </a:xfrm>
            <a:prstGeom prst="rect">
              <a:avLst/>
            </a:prstGeom>
            <a:noFill/>
          </p:spPr>
          <p:txBody>
            <a:bodyPr wrap="square" rtlCol="0">
              <a:spAutoFit/>
            </a:bodyPr>
            <a:lstStyle/>
            <a:p>
              <a:r>
                <a:rPr lang="en-US" sz="3600">
                  <a:latin typeface="Montserrat Black" pitchFamily="2" charset="0"/>
                </a:rPr>
                <a:t>HẠN CHẾ</a:t>
              </a:r>
            </a:p>
          </p:txBody>
        </p:sp>
      </p:grpSp>
      <p:sp>
        <p:nvSpPr>
          <p:cNvPr id="4" name="TextBox 3">
            <a:extLst>
              <a:ext uri="{FF2B5EF4-FFF2-40B4-BE49-F238E27FC236}">
                <a16:creationId xmlns:a16="http://schemas.microsoft.com/office/drawing/2014/main" id="{5ED5E28C-CFF4-FBB1-F132-A35C4A8E1834}"/>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16</a:t>
            </a:r>
          </a:p>
        </p:txBody>
      </p:sp>
    </p:spTree>
    <p:extLst>
      <p:ext uri="{BB962C8B-B14F-4D97-AF65-F5344CB8AC3E}">
        <p14:creationId xmlns:p14="http://schemas.microsoft.com/office/powerpoint/2010/main" val="182521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6">
            <a:extLst>
              <a:ext uri="{FF2B5EF4-FFF2-40B4-BE49-F238E27FC236}">
                <a16:creationId xmlns:a16="http://schemas.microsoft.com/office/drawing/2014/main" id="{F50A0343-5AA4-E2A6-8216-756D47D18380}"/>
              </a:ext>
            </a:extLst>
          </p:cNvPr>
          <p:cNvSpPr txBox="1"/>
          <p:nvPr/>
        </p:nvSpPr>
        <p:spPr>
          <a:xfrm>
            <a:off x="2701823" y="466584"/>
            <a:ext cx="6788350" cy="735779"/>
          </a:xfrm>
          <a:prstGeom prst="rect">
            <a:avLst/>
          </a:prstGeom>
        </p:spPr>
        <p:txBody>
          <a:bodyPr lIns="0" tIns="0" rIns="0" bIns="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lnSpc>
                <a:spcPts val="6200"/>
              </a:lnSpc>
            </a:pPr>
            <a:r>
              <a:rPr lang="en-US" sz="4400">
                <a:solidFill>
                  <a:srgbClr val="000000"/>
                </a:solidFill>
                <a:latin typeface="Montserrat Black" pitchFamily="2" charset="0"/>
              </a:rPr>
              <a:t>THÀNH VIÊN</a:t>
            </a:r>
          </a:p>
        </p:txBody>
      </p:sp>
      <p:grpSp>
        <p:nvGrpSpPr>
          <p:cNvPr id="29" name="Group 28">
            <a:extLst>
              <a:ext uri="{FF2B5EF4-FFF2-40B4-BE49-F238E27FC236}">
                <a16:creationId xmlns:a16="http://schemas.microsoft.com/office/drawing/2014/main" id="{F96BEEFC-3CAF-5BB7-5812-D4BA73986BB6}"/>
              </a:ext>
            </a:extLst>
          </p:cNvPr>
          <p:cNvGrpSpPr/>
          <p:nvPr/>
        </p:nvGrpSpPr>
        <p:grpSpPr>
          <a:xfrm>
            <a:off x="1446197" y="2095908"/>
            <a:ext cx="9299605" cy="2666184"/>
            <a:chOff x="1381529" y="1945257"/>
            <a:chExt cx="9299605" cy="2666184"/>
          </a:xfrm>
        </p:grpSpPr>
        <p:sp>
          <p:nvSpPr>
            <p:cNvPr id="6" name="TextBox 38">
              <a:extLst>
                <a:ext uri="{FF2B5EF4-FFF2-40B4-BE49-F238E27FC236}">
                  <a16:creationId xmlns:a16="http://schemas.microsoft.com/office/drawing/2014/main" id="{E797068E-A09D-4D5F-4325-CEE7320E9790}"/>
                </a:ext>
              </a:extLst>
            </p:cNvPr>
            <p:cNvSpPr txBox="1"/>
            <p:nvPr/>
          </p:nvSpPr>
          <p:spPr>
            <a:xfrm>
              <a:off x="1700640" y="3959348"/>
              <a:ext cx="1484706"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err="1">
                  <a:latin typeface="Times New Roman" panose="02020603050405020304" pitchFamily="18" charset="0"/>
                  <a:cs typeface="Times New Roman" panose="02020603050405020304" pitchFamily="18" charset="0"/>
                </a:rPr>
                <a:t>Lưu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Yến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Vy</a:t>
              </a:r>
              <a:endParaRPr lang="en-US" sz="1800" b="1">
                <a:latin typeface="Times New Roman" panose="02020603050405020304" pitchFamily="18" charset="0"/>
                <a:cs typeface="Times New Roman" panose="02020603050405020304" pitchFamily="18" charset="0"/>
              </a:endParaRPr>
            </a:p>
          </p:txBody>
        </p:sp>
        <p:sp>
          <p:nvSpPr>
            <p:cNvPr id="7" name="TextBox 39">
              <a:extLst>
                <a:ext uri="{FF2B5EF4-FFF2-40B4-BE49-F238E27FC236}">
                  <a16:creationId xmlns:a16="http://schemas.microsoft.com/office/drawing/2014/main" id="{59EB9ED2-11BC-62EC-8483-68AB3957479B}"/>
                </a:ext>
              </a:extLst>
            </p:cNvPr>
            <p:cNvSpPr txBox="1"/>
            <p:nvPr/>
          </p:nvSpPr>
          <p:spPr>
            <a:xfrm>
              <a:off x="5142910" y="3934332"/>
              <a:ext cx="196895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err="1">
                  <a:latin typeface="Times New Roman" panose="02020603050405020304" pitchFamily="18" charset="0"/>
                  <a:cs typeface="Times New Roman" panose="02020603050405020304" pitchFamily="18" charset="0"/>
                </a:rPr>
                <a:t>Phạm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Thụy</a:t>
              </a:r>
              <a:r>
                <a:rPr lang="en-US" sz="1800" b="1">
                  <a:latin typeface="Times New Roman" panose="02020603050405020304" pitchFamily="18" charset="0"/>
                  <a:cs typeface="Times New Roman" panose="02020603050405020304" pitchFamily="18" charset="0"/>
                </a:rPr>
                <a:t> Ý </a:t>
              </a:r>
              <a:r>
                <a:rPr lang="en-US" sz="1800" b="1" err="1">
                  <a:latin typeface="Times New Roman" panose="02020603050405020304" pitchFamily="18" charset="0"/>
                  <a:cs typeface="Times New Roman" panose="02020603050405020304" pitchFamily="18" charset="0"/>
                </a:rPr>
                <a:t>Vy</a:t>
              </a:r>
              <a:endParaRPr lang="en-US" sz="1800" b="1">
                <a:latin typeface="Times New Roman" panose="02020603050405020304" pitchFamily="18" charset="0"/>
                <a:cs typeface="Times New Roman" panose="02020603050405020304" pitchFamily="18" charset="0"/>
              </a:endParaRPr>
            </a:p>
          </p:txBody>
        </p:sp>
        <p:sp>
          <p:nvSpPr>
            <p:cNvPr id="8" name="TextBox 40">
              <a:extLst>
                <a:ext uri="{FF2B5EF4-FFF2-40B4-BE49-F238E27FC236}">
                  <a16:creationId xmlns:a16="http://schemas.microsoft.com/office/drawing/2014/main" id="{C07E1B81-B7D8-DCCC-202C-D62FAF844800}"/>
                </a:ext>
              </a:extLst>
            </p:cNvPr>
            <p:cNvSpPr txBox="1"/>
            <p:nvPr/>
          </p:nvSpPr>
          <p:spPr>
            <a:xfrm>
              <a:off x="8603266" y="3934332"/>
              <a:ext cx="2077868"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a:latin typeface="Times New Roman" panose="02020603050405020304" pitchFamily="18" charset="0"/>
                  <a:cs typeface="Times New Roman" panose="02020603050405020304" pitchFamily="18" charset="0"/>
                </a:rPr>
                <a:t>Trần Phương Thảo</a:t>
              </a:r>
            </a:p>
          </p:txBody>
        </p:sp>
        <p:sp>
          <p:nvSpPr>
            <p:cNvPr id="9" name="TextBox 41">
              <a:extLst>
                <a:ext uri="{FF2B5EF4-FFF2-40B4-BE49-F238E27FC236}">
                  <a16:creationId xmlns:a16="http://schemas.microsoft.com/office/drawing/2014/main" id="{CF22B0A9-508E-5233-9A94-996861C0EAAD}"/>
                </a:ext>
              </a:extLst>
            </p:cNvPr>
            <p:cNvSpPr txBox="1"/>
            <p:nvPr/>
          </p:nvSpPr>
          <p:spPr>
            <a:xfrm>
              <a:off x="1814234" y="4242109"/>
              <a:ext cx="113391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i="1">
                  <a:latin typeface="Times New Roman" panose="02020603050405020304" pitchFamily="18" charset="0"/>
                  <a:cs typeface="Times New Roman" panose="02020603050405020304" pitchFamily="18" charset="0"/>
                </a:rPr>
                <a:t>20522180</a:t>
              </a:r>
            </a:p>
          </p:txBody>
        </p:sp>
        <p:sp>
          <p:nvSpPr>
            <p:cNvPr id="10" name="TextBox 42">
              <a:extLst>
                <a:ext uri="{FF2B5EF4-FFF2-40B4-BE49-F238E27FC236}">
                  <a16:creationId xmlns:a16="http://schemas.microsoft.com/office/drawing/2014/main" id="{8CA2BDA0-9C00-B8FC-FCA0-413BA8D80098}"/>
                </a:ext>
              </a:extLst>
            </p:cNvPr>
            <p:cNvSpPr txBox="1"/>
            <p:nvPr/>
          </p:nvSpPr>
          <p:spPr>
            <a:xfrm>
              <a:off x="5511789" y="4242109"/>
              <a:ext cx="113391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i="1">
                  <a:latin typeface="Times New Roman" panose="02020603050405020304" pitchFamily="18" charset="0"/>
                  <a:cs typeface="Times New Roman" panose="02020603050405020304" pitchFamily="18" charset="0"/>
                </a:rPr>
                <a:t>20522183</a:t>
              </a:r>
            </a:p>
          </p:txBody>
        </p:sp>
        <p:sp>
          <p:nvSpPr>
            <p:cNvPr id="11" name="TextBox 43">
              <a:extLst>
                <a:ext uri="{FF2B5EF4-FFF2-40B4-BE49-F238E27FC236}">
                  <a16:creationId xmlns:a16="http://schemas.microsoft.com/office/drawing/2014/main" id="{322F8EFD-C399-9E06-6EF6-B387BF78D4A0}"/>
                </a:ext>
              </a:extLst>
            </p:cNvPr>
            <p:cNvSpPr txBox="1"/>
            <p:nvPr/>
          </p:nvSpPr>
          <p:spPr>
            <a:xfrm>
              <a:off x="9075243" y="4242109"/>
              <a:ext cx="113391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i="1">
                  <a:latin typeface="Times New Roman" panose="02020603050405020304" pitchFamily="18" charset="0"/>
                  <a:cs typeface="Times New Roman" panose="02020603050405020304" pitchFamily="18" charset="0"/>
                </a:rPr>
                <a:t>20521938</a:t>
              </a:r>
            </a:p>
          </p:txBody>
        </p:sp>
        <p:grpSp>
          <p:nvGrpSpPr>
            <p:cNvPr id="23" name="Group 22">
              <a:extLst>
                <a:ext uri="{FF2B5EF4-FFF2-40B4-BE49-F238E27FC236}">
                  <a16:creationId xmlns:a16="http://schemas.microsoft.com/office/drawing/2014/main" id="{172F5562-DC97-8186-85EA-E6683480BB58}"/>
                </a:ext>
              </a:extLst>
            </p:cNvPr>
            <p:cNvGrpSpPr>
              <a:grpSpLocks noChangeAspect="1"/>
            </p:cNvGrpSpPr>
            <p:nvPr/>
          </p:nvGrpSpPr>
          <p:grpSpPr>
            <a:xfrm>
              <a:off x="1381529" y="1945257"/>
              <a:ext cx="2077868" cy="1983246"/>
              <a:chOff x="-156812" y="-5088"/>
              <a:chExt cx="6663624" cy="6360176"/>
            </a:xfrm>
            <a:solidFill>
              <a:srgbClr val="F7DDDD"/>
            </a:solidFill>
          </p:grpSpPr>
          <p:sp>
            <p:nvSpPr>
              <p:cNvPr id="25" name="Freeform 5">
                <a:extLst>
                  <a:ext uri="{FF2B5EF4-FFF2-40B4-BE49-F238E27FC236}">
                    <a16:creationId xmlns:a16="http://schemas.microsoft.com/office/drawing/2014/main" id="{1EA4D1CE-56DE-898E-ADFE-1E1BF77B554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26" name="Freeform 6">
                <a:extLst>
                  <a:ext uri="{FF2B5EF4-FFF2-40B4-BE49-F238E27FC236}">
                    <a16:creationId xmlns:a16="http://schemas.microsoft.com/office/drawing/2014/main" id="{BC079DB3-5A6A-EBCD-D1F5-0FA31F38B670}"/>
                  </a:ext>
                </a:extLst>
              </p:cNvPr>
              <p:cNvSpPr/>
              <p:nvPr/>
            </p:nvSpPr>
            <p:spPr>
              <a:xfrm>
                <a:off x="400268" y="526618"/>
                <a:ext cx="5395685" cy="539568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w="12700">
                <a:solidFill>
                  <a:schemeClr val="bg1"/>
                </a:solidFill>
              </a:ln>
            </p:spPr>
            <p:txBody>
              <a:bodyPr/>
              <a:lstStyle/>
              <a:p>
                <a:endParaRPr lang="en-US"/>
              </a:p>
            </p:txBody>
          </p:sp>
        </p:grpSp>
        <p:grpSp>
          <p:nvGrpSpPr>
            <p:cNvPr id="19" name="Group 18">
              <a:extLst>
                <a:ext uri="{FF2B5EF4-FFF2-40B4-BE49-F238E27FC236}">
                  <a16:creationId xmlns:a16="http://schemas.microsoft.com/office/drawing/2014/main" id="{CE789CD1-CC39-7A82-260E-893C1565B209}"/>
                </a:ext>
              </a:extLst>
            </p:cNvPr>
            <p:cNvGrpSpPr>
              <a:grpSpLocks noChangeAspect="1"/>
            </p:cNvGrpSpPr>
            <p:nvPr/>
          </p:nvGrpSpPr>
          <p:grpSpPr>
            <a:xfrm>
              <a:off x="5064356" y="1973612"/>
              <a:ext cx="2047513" cy="1954274"/>
              <a:chOff x="-156812" y="-5088"/>
              <a:chExt cx="6663624" cy="6360176"/>
            </a:xfrm>
            <a:solidFill>
              <a:srgbClr val="EFB7B7"/>
            </a:solidFill>
          </p:grpSpPr>
          <p:sp>
            <p:nvSpPr>
              <p:cNvPr id="21" name="Freeform 5">
                <a:extLst>
                  <a:ext uri="{FF2B5EF4-FFF2-40B4-BE49-F238E27FC236}">
                    <a16:creationId xmlns:a16="http://schemas.microsoft.com/office/drawing/2014/main" id="{6133AACF-37FE-6499-2F26-546125889D1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22" name="Freeform 6">
                <a:extLst>
                  <a:ext uri="{FF2B5EF4-FFF2-40B4-BE49-F238E27FC236}">
                    <a16:creationId xmlns:a16="http://schemas.microsoft.com/office/drawing/2014/main" id="{B25F73AF-59EC-1A7F-6D5C-664EB4723B60}"/>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12700">
                <a:solidFill>
                  <a:schemeClr val="bg1"/>
                </a:solidFill>
              </a:ln>
            </p:spPr>
            <p:txBody>
              <a:bodyPr/>
              <a:lstStyle/>
              <a:p>
                <a:endParaRPr lang="en-US"/>
              </a:p>
            </p:txBody>
          </p:sp>
        </p:grpSp>
        <p:grpSp>
          <p:nvGrpSpPr>
            <p:cNvPr id="14" name="Group 13">
              <a:extLst>
                <a:ext uri="{FF2B5EF4-FFF2-40B4-BE49-F238E27FC236}">
                  <a16:creationId xmlns:a16="http://schemas.microsoft.com/office/drawing/2014/main" id="{90CE44C6-A0A5-68C7-DDA8-F5C4A1E5A853}"/>
                </a:ext>
              </a:extLst>
            </p:cNvPr>
            <p:cNvGrpSpPr/>
            <p:nvPr/>
          </p:nvGrpSpPr>
          <p:grpSpPr>
            <a:xfrm>
              <a:off x="8631978" y="1945257"/>
              <a:ext cx="2021221" cy="1929179"/>
              <a:chOff x="5822559" y="1641328"/>
              <a:chExt cx="2021221" cy="1929179"/>
            </a:xfrm>
            <a:solidFill>
              <a:srgbClr val="DC6262"/>
            </a:solidFill>
          </p:grpSpPr>
          <p:grpSp>
            <p:nvGrpSpPr>
              <p:cNvPr id="15" name="Group 14">
                <a:extLst>
                  <a:ext uri="{FF2B5EF4-FFF2-40B4-BE49-F238E27FC236}">
                    <a16:creationId xmlns:a16="http://schemas.microsoft.com/office/drawing/2014/main" id="{AC6924D8-59C2-2043-31CD-3A386E7F38AC}"/>
                  </a:ext>
                </a:extLst>
              </p:cNvPr>
              <p:cNvGrpSpPr>
                <a:grpSpLocks noChangeAspect="1"/>
              </p:cNvGrpSpPr>
              <p:nvPr/>
            </p:nvGrpSpPr>
            <p:grpSpPr>
              <a:xfrm>
                <a:off x="5822559" y="1641328"/>
                <a:ext cx="2021221" cy="1929179"/>
                <a:chOff x="-156812" y="-5088"/>
                <a:chExt cx="6663624" cy="6360176"/>
              </a:xfrm>
              <a:grpFill/>
            </p:grpSpPr>
            <p:sp>
              <p:nvSpPr>
                <p:cNvPr id="17" name="Freeform 5">
                  <a:extLst>
                    <a:ext uri="{FF2B5EF4-FFF2-40B4-BE49-F238E27FC236}">
                      <a16:creationId xmlns:a16="http://schemas.microsoft.com/office/drawing/2014/main" id="{6779A13D-B939-BA9C-DEB8-71F16E678FF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18" name="Freeform 6">
                  <a:extLst>
                    <a:ext uri="{FF2B5EF4-FFF2-40B4-BE49-F238E27FC236}">
                      <a16:creationId xmlns:a16="http://schemas.microsoft.com/office/drawing/2014/main" id="{36FF0808-BF13-CF17-212D-037BDFE2AE89}"/>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grpFill/>
                <a:ln w="12700">
                  <a:solidFill>
                    <a:srgbClr val="000000"/>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grpSp>
          <p:pic>
            <p:nvPicPr>
              <p:cNvPr id="16" name="Picture 15" descr="A picture containing drawing, clipart, illustration, cartoon&#10;&#10;Description automatically generated">
                <a:extLst>
                  <a:ext uri="{FF2B5EF4-FFF2-40B4-BE49-F238E27FC236}">
                    <a16:creationId xmlns:a16="http://schemas.microsoft.com/office/drawing/2014/main" id="{06419AE4-6E2A-4C04-3006-C29349CB7D56}"/>
                  </a:ext>
                </a:extLst>
              </p:cNvPr>
              <p:cNvPicPr>
                <a:picLocks noChangeAspect="1"/>
              </p:cNvPicPr>
              <p:nvPr/>
            </p:nvPicPr>
            <p:blipFill>
              <a:blip r:embed="rId4"/>
              <a:stretch>
                <a:fillRect/>
              </a:stretch>
            </p:blipFill>
            <p:spPr>
              <a:xfrm>
                <a:off x="5991533" y="1779630"/>
                <a:ext cx="1682496" cy="1682496"/>
              </a:xfrm>
              <a:prstGeom prst="ellipse">
                <a:avLst/>
              </a:prstGeom>
              <a:grpFill/>
            </p:spPr>
          </p:pic>
        </p:grpSp>
      </p:grpSp>
      <p:sp>
        <p:nvSpPr>
          <p:cNvPr id="2" name="TextBox 1">
            <a:extLst>
              <a:ext uri="{FF2B5EF4-FFF2-40B4-BE49-F238E27FC236}">
                <a16:creationId xmlns:a16="http://schemas.microsoft.com/office/drawing/2014/main" id="{187C06C2-E869-AC26-DEC2-C9C8F5A98A21}"/>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1006194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806289"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HƯỚNG PHÁT TRIỂN</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B02F1607-2544-2D8E-35DF-D1CD23EDAB79}"/>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7</a:t>
            </a:r>
          </a:p>
        </p:txBody>
      </p:sp>
      <p:sp>
        <p:nvSpPr>
          <p:cNvPr id="4" name="TextBox 3">
            <a:extLst>
              <a:ext uri="{FF2B5EF4-FFF2-40B4-BE49-F238E27FC236}">
                <a16:creationId xmlns:a16="http://schemas.microsoft.com/office/drawing/2014/main" id="{8E7420F5-6EC6-8CBC-0512-C6AC47B2C9AD}"/>
              </a:ext>
            </a:extLst>
          </p:cNvPr>
          <p:cNvSpPr txBox="1"/>
          <p:nvPr/>
        </p:nvSpPr>
        <p:spPr>
          <a:xfrm>
            <a:off x="848777" y="1754022"/>
            <a:ext cx="10494445" cy="3349956"/>
          </a:xfrm>
          <a:prstGeom prst="rect">
            <a:avLst/>
          </a:prstGeom>
          <a:noFill/>
        </p:spPr>
        <p:txBody>
          <a:bodyPr wrap="square">
            <a:spAutoFit/>
          </a:bodyPr>
          <a:lstStyle/>
          <a:p>
            <a:pPr marL="342900" indent="-342900" algn="just">
              <a:lnSpc>
                <a:spcPct val="150000"/>
              </a:lnSpc>
              <a:buFont typeface="Arial" panose="020B0604020202020204" pitchFamily="34" charset="0"/>
              <a:buChar char="•"/>
            </a:pPr>
            <a:endParaRPr lang="vi-VN" sz="240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Sử dụng các phương pháp ensemble như Random Forest hoặc Gradient Boosting để kết hợp nhiều mô hình Linear Regression và tận dụng sức mạnh của việc kết </a:t>
            </a:r>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hợp dự đoán từ nhiều mô hình. </a:t>
            </a:r>
            <a:endParaRPr lang="en-US" sz="240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b="0" strike="noStrike">
                <a:latin typeface="Times New Roman" panose="02020603050405020304" pitchFamily="18" charset="0"/>
                <a:ea typeface="Times New Roman"/>
                <a:cs typeface="Times New Roman" panose="02020603050405020304" pitchFamily="18" charset="0"/>
                <a:sym typeface="Times New Roman"/>
              </a:rPr>
              <a:t>Tăng độ tin cậy và chính xác của thuật toán</a:t>
            </a:r>
            <a:r>
              <a:rPr lang="en-US" sz="2400">
                <a:latin typeface="Times New Roman" panose="02020603050405020304" pitchFamily="18" charset="0"/>
                <a:ea typeface="Times New Roman"/>
                <a:cs typeface="Times New Roman" panose="02020603050405020304" pitchFamily="18" charset="0"/>
                <a:sym typeface="Times New Roman"/>
              </a:rPr>
              <a:t>.</a:t>
            </a:r>
            <a:endParaRPr lang="en-US" sz="2400" b="0" strike="noStrike">
              <a:latin typeface="Times New Roman" panose="02020603050405020304" pitchFamily="18" charset="0"/>
              <a:ea typeface="Arial"/>
              <a:cs typeface="Times New Roman" panose="02020603050405020304" pitchFamily="18" charset="0"/>
              <a:sym typeface="Arial"/>
            </a:endParaRPr>
          </a:p>
          <a:p>
            <a:pPr marL="342900" indent="-342900" algn="just">
              <a:lnSpc>
                <a:spcPct val="150000"/>
              </a:lnSpc>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0582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C4CE19-8AD0-ABFB-DA8C-ECE70EC35636}"/>
              </a:ext>
            </a:extLst>
          </p:cNvPr>
          <p:cNvSpPr txBox="1"/>
          <p:nvPr/>
        </p:nvSpPr>
        <p:spPr>
          <a:xfrm>
            <a:off x="2847286" y="2507100"/>
            <a:ext cx="6497428" cy="1231106"/>
          </a:xfrm>
          <a:prstGeom prst="rect">
            <a:avLst/>
          </a:prstGeom>
          <a:noFill/>
        </p:spPr>
        <p:txBody>
          <a:bodyPr wrap="square" rtlCol="0">
            <a:spAutoFit/>
          </a:bodyPr>
          <a:lstStyle/>
          <a:p>
            <a:pPr algn="ctr"/>
            <a:r>
              <a:rPr lang="en-US" altLang="ko-KR" sz="7400" b="1">
                <a:solidFill>
                  <a:schemeClr val="tx1">
                    <a:lumMod val="75000"/>
                    <a:lumOff val="25000"/>
                  </a:schemeClr>
                </a:solidFill>
                <a:latin typeface="Montserrat" pitchFamily="2" charset="0"/>
                <a:cs typeface="Arial" panose="020B0604020202020204" pitchFamily="34" charset="0"/>
              </a:rPr>
              <a:t>THANK YOU</a:t>
            </a:r>
            <a:endParaRPr lang="ko-KR" altLang="en-US" sz="74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EEA7C36E-0B5B-F8BB-1F53-9DF9ACAA120A}"/>
              </a:ext>
            </a:extLst>
          </p:cNvPr>
          <p:cNvSpPr txBox="1"/>
          <p:nvPr/>
        </p:nvSpPr>
        <p:spPr>
          <a:xfrm>
            <a:off x="3093303" y="3738206"/>
            <a:ext cx="3377945" cy="307777"/>
          </a:xfrm>
          <a:prstGeom prst="rect">
            <a:avLst/>
          </a:prstGeom>
          <a:solidFill>
            <a:srgbClr val="D33B3B"/>
          </a:solidFill>
        </p:spPr>
        <p:txBody>
          <a:bodyPr wrap="square" rtlCol="0">
            <a:spAutoFit/>
          </a:bodyPr>
          <a:lstStyle/>
          <a:p>
            <a:pPr algn="ctr"/>
            <a:r>
              <a:rPr lang="en-US" sz="1400">
                <a:solidFill>
                  <a:schemeClr val="bg1"/>
                </a:solidFill>
                <a:latin typeface="Lato" panose="020F0502020204030203" pitchFamily="34" charset="0"/>
                <a:cs typeface="Times New Roman" panose="02020603050405020304" pitchFamily="18" charset="0"/>
              </a:rPr>
              <a:t>THANK YOU FOR ATTENTION</a:t>
            </a:r>
          </a:p>
        </p:txBody>
      </p:sp>
      <p:sp>
        <p:nvSpPr>
          <p:cNvPr id="4" name="TextBox 3">
            <a:extLst>
              <a:ext uri="{FF2B5EF4-FFF2-40B4-BE49-F238E27FC236}">
                <a16:creationId xmlns:a16="http://schemas.microsoft.com/office/drawing/2014/main" id="{9569E51F-EA7B-796D-B50A-974D65047343}"/>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24</a:t>
            </a:r>
          </a:p>
        </p:txBody>
      </p:sp>
    </p:spTree>
    <p:extLst>
      <p:ext uri="{BB962C8B-B14F-4D97-AF65-F5344CB8AC3E}">
        <p14:creationId xmlns:p14="http://schemas.microsoft.com/office/powerpoint/2010/main" val="142292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직선 연결선 3">
            <a:extLst>
              <a:ext uri="{FF2B5EF4-FFF2-40B4-BE49-F238E27FC236}">
                <a16:creationId xmlns:a16="http://schemas.microsoft.com/office/drawing/2014/main" id="{C8FC47BC-77BE-4D67-39F7-EAD44E5E1BC2}"/>
              </a:ext>
            </a:extLst>
          </p:cNvPr>
          <p:cNvCxnSpPr>
            <a:cxnSpLocks/>
          </p:cNvCxnSpPr>
          <p:nvPr/>
        </p:nvCxnSpPr>
        <p:spPr>
          <a:xfrm>
            <a:off x="600074" y="3430009"/>
            <a:ext cx="10972800" cy="0"/>
          </a:xfrm>
          <a:prstGeom prst="line">
            <a:avLst/>
          </a:prstGeom>
          <a:ln w="88900" cap="rnd">
            <a:solidFill>
              <a:schemeClr val="bg1">
                <a:lumMod val="85000"/>
              </a:schemeClr>
            </a:solidFill>
            <a:beve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FE5F31-5E77-4F1B-ADCD-B30D657F39CC}"/>
              </a:ext>
            </a:extLst>
          </p:cNvPr>
          <p:cNvSpPr txBox="1"/>
          <p:nvPr/>
        </p:nvSpPr>
        <p:spPr>
          <a:xfrm>
            <a:off x="1156666" y="1039592"/>
            <a:ext cx="4929808" cy="646331"/>
          </a:xfrm>
          <a:prstGeom prst="rect">
            <a:avLst/>
          </a:prstGeom>
          <a:noFill/>
        </p:spPr>
        <p:txBody>
          <a:bodyPr wrap="square" rtlCol="0">
            <a:spAutoFit/>
          </a:bodyPr>
          <a:lstStyle/>
          <a:p>
            <a:r>
              <a:rPr lang="en-US" altLang="ko-KR" sz="3600" b="1">
                <a:solidFill>
                  <a:schemeClr val="tx1">
                    <a:lumMod val="75000"/>
                    <a:lumOff val="25000"/>
                  </a:schemeClr>
                </a:solidFill>
                <a:latin typeface="Montserrat" pitchFamily="2" charset="0"/>
                <a:cs typeface="Arial" panose="020B0604020202020204" pitchFamily="34" charset="0"/>
              </a:rPr>
              <a:t>NỘI DUNG</a:t>
            </a:r>
            <a:endParaRPr lang="ko-KR" altLang="en-US" sz="3600" b="1">
              <a:solidFill>
                <a:schemeClr val="tx1">
                  <a:lumMod val="75000"/>
                  <a:lumOff val="25000"/>
                </a:schemeClr>
              </a:solidFill>
              <a:latin typeface="Montserrat" pitchFamily="2" charset="0"/>
              <a:cs typeface="Arial" panose="020B0604020202020204" pitchFamily="34" charset="0"/>
            </a:endParaRPr>
          </a:p>
        </p:txBody>
      </p:sp>
      <p:grpSp>
        <p:nvGrpSpPr>
          <p:cNvPr id="4" name="Group 3">
            <a:extLst>
              <a:ext uri="{FF2B5EF4-FFF2-40B4-BE49-F238E27FC236}">
                <a16:creationId xmlns:a16="http://schemas.microsoft.com/office/drawing/2014/main" id="{8F710913-6152-A940-FFD5-E9DF50B5311E}"/>
              </a:ext>
            </a:extLst>
          </p:cNvPr>
          <p:cNvGrpSpPr/>
          <p:nvPr/>
        </p:nvGrpSpPr>
        <p:grpSpPr>
          <a:xfrm>
            <a:off x="3328937" y="3029999"/>
            <a:ext cx="4576458" cy="1722324"/>
            <a:chOff x="3328937" y="3029999"/>
            <a:chExt cx="4576458" cy="1722324"/>
          </a:xfrm>
        </p:grpSpPr>
        <p:sp>
          <p:nvSpPr>
            <p:cNvPr id="78" name="타원 77">
              <a:extLst>
                <a:ext uri="{FF2B5EF4-FFF2-40B4-BE49-F238E27FC236}">
                  <a16:creationId xmlns:a16="http://schemas.microsoft.com/office/drawing/2014/main" id="{0E5C89BD-D950-49C9-91DB-BDDE842D3001}"/>
                </a:ext>
              </a:extLst>
            </p:cNvPr>
            <p:cNvSpPr/>
            <p:nvPr/>
          </p:nvSpPr>
          <p:spPr>
            <a:xfrm>
              <a:off x="7143397" y="3029999"/>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3</a:t>
              </a:r>
              <a:endParaRPr lang="ko-KR" altLang="en-US" sz="2200">
                <a:latin typeface="Poppins Black" panose="00000A00000000000000" pitchFamily="2" charset="0"/>
                <a:cs typeface="Poppins Black" panose="00000A00000000000000" pitchFamily="2" charset="0"/>
              </a:endParaRPr>
            </a:p>
          </p:txBody>
        </p:sp>
        <p:sp>
          <p:nvSpPr>
            <p:cNvPr id="99" name="직사각형 38">
              <a:extLst>
                <a:ext uri="{FF2B5EF4-FFF2-40B4-BE49-F238E27FC236}">
                  <a16:creationId xmlns:a16="http://schemas.microsoft.com/office/drawing/2014/main" id="{62407F71-63FC-E3B1-5A95-B0DF99A6B909}"/>
                </a:ext>
              </a:extLst>
            </p:cNvPr>
            <p:cNvSpPr/>
            <p:nvPr/>
          </p:nvSpPr>
          <p:spPr>
            <a:xfrm>
              <a:off x="3328937" y="3791995"/>
              <a:ext cx="2656644" cy="960328"/>
            </a:xfrm>
            <a:prstGeom prst="rect">
              <a:avLst/>
            </a:prstGeom>
            <a:noFill/>
          </p:spPr>
          <p:txBody>
            <a:bodyPr wrap="square" rtlCol="0">
              <a:spAutoFit/>
            </a:bodyPr>
            <a:lstStyle/>
            <a:p>
              <a:pPr algn="ctr">
                <a:lnSpc>
                  <a:spcPct val="150000"/>
                </a:lnSpc>
              </a:pP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TIỀN XỬ LÝ &amp; MÔ HÌNH THUẬT TOÁN</a:t>
              </a:r>
            </a:p>
          </p:txBody>
        </p:sp>
      </p:grpSp>
      <p:grpSp>
        <p:nvGrpSpPr>
          <p:cNvPr id="5" name="Group 4">
            <a:extLst>
              <a:ext uri="{FF2B5EF4-FFF2-40B4-BE49-F238E27FC236}">
                <a16:creationId xmlns:a16="http://schemas.microsoft.com/office/drawing/2014/main" id="{ED7F39EB-54EA-2927-CF52-731218232D5F}"/>
              </a:ext>
            </a:extLst>
          </p:cNvPr>
          <p:cNvGrpSpPr/>
          <p:nvPr/>
        </p:nvGrpSpPr>
        <p:grpSpPr>
          <a:xfrm>
            <a:off x="9230828" y="3063102"/>
            <a:ext cx="2400297" cy="1284436"/>
            <a:chOff x="9230828" y="3063102"/>
            <a:chExt cx="2400297" cy="1284436"/>
          </a:xfrm>
        </p:grpSpPr>
        <p:sp>
          <p:nvSpPr>
            <p:cNvPr id="70" name="타원 69">
              <a:extLst>
                <a:ext uri="{FF2B5EF4-FFF2-40B4-BE49-F238E27FC236}">
                  <a16:creationId xmlns:a16="http://schemas.microsoft.com/office/drawing/2014/main" id="{84C9DF7C-C898-46D1-A69E-EBF03E606FA1}"/>
                </a:ext>
              </a:extLst>
            </p:cNvPr>
            <p:cNvSpPr/>
            <p:nvPr/>
          </p:nvSpPr>
          <p:spPr>
            <a:xfrm>
              <a:off x="10021703" y="3063102"/>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4</a:t>
              </a:r>
              <a:endParaRPr lang="ko-KR" altLang="en-US" sz="2200">
                <a:latin typeface="Poppins Black" panose="00000A00000000000000" pitchFamily="2" charset="0"/>
                <a:cs typeface="Poppins Black" panose="00000A00000000000000" pitchFamily="2" charset="0"/>
              </a:endParaRPr>
            </a:p>
          </p:txBody>
        </p:sp>
        <p:sp>
          <p:nvSpPr>
            <p:cNvPr id="100" name="직사각형 38">
              <a:extLst>
                <a:ext uri="{FF2B5EF4-FFF2-40B4-BE49-F238E27FC236}">
                  <a16:creationId xmlns:a16="http://schemas.microsoft.com/office/drawing/2014/main" id="{87910667-E85A-74E8-01E0-F81D27AFD288}"/>
                </a:ext>
              </a:extLst>
            </p:cNvPr>
            <p:cNvSpPr/>
            <p:nvPr/>
          </p:nvSpPr>
          <p:spPr>
            <a:xfrm>
              <a:off x="9230828" y="3947428"/>
              <a:ext cx="2400297" cy="400110"/>
            </a:xfrm>
            <a:prstGeom prst="rect">
              <a:avLst/>
            </a:prstGeom>
            <a:noFill/>
          </p:spPr>
          <p:txBody>
            <a:bodyPr wrap="square" rtlCol="0">
              <a:spAutoFit/>
            </a:bodyPr>
            <a:lstStyle/>
            <a:p>
              <a:pPr algn="ct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KẾT LUẬN</a:t>
              </a:r>
            </a:p>
          </p:txBody>
        </p:sp>
      </p:grpSp>
      <p:grpSp>
        <p:nvGrpSpPr>
          <p:cNvPr id="13" name="Group 12">
            <a:extLst>
              <a:ext uri="{FF2B5EF4-FFF2-40B4-BE49-F238E27FC236}">
                <a16:creationId xmlns:a16="http://schemas.microsoft.com/office/drawing/2014/main" id="{8D05BA72-D5E9-7A29-9445-6C22DDA735A1}"/>
              </a:ext>
            </a:extLst>
          </p:cNvPr>
          <p:cNvGrpSpPr/>
          <p:nvPr/>
        </p:nvGrpSpPr>
        <p:grpSpPr>
          <a:xfrm>
            <a:off x="618249" y="3063102"/>
            <a:ext cx="2400297" cy="1592212"/>
            <a:chOff x="9230828" y="3063102"/>
            <a:chExt cx="2400297" cy="1592212"/>
          </a:xfrm>
        </p:grpSpPr>
        <p:sp>
          <p:nvSpPr>
            <p:cNvPr id="14" name="타원 69">
              <a:extLst>
                <a:ext uri="{FF2B5EF4-FFF2-40B4-BE49-F238E27FC236}">
                  <a16:creationId xmlns:a16="http://schemas.microsoft.com/office/drawing/2014/main" id="{D83200FC-37BB-40A4-8179-196A44057DFF}"/>
                </a:ext>
              </a:extLst>
            </p:cNvPr>
            <p:cNvSpPr/>
            <p:nvPr/>
          </p:nvSpPr>
          <p:spPr>
            <a:xfrm>
              <a:off x="10021703" y="3063102"/>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1</a:t>
              </a:r>
              <a:endParaRPr lang="ko-KR" altLang="en-US" sz="2200">
                <a:latin typeface="Poppins Black" panose="00000A00000000000000" pitchFamily="2" charset="0"/>
                <a:cs typeface="Poppins Black" panose="00000A00000000000000" pitchFamily="2" charset="0"/>
              </a:endParaRPr>
            </a:p>
          </p:txBody>
        </p:sp>
        <p:sp>
          <p:nvSpPr>
            <p:cNvPr id="15" name="직사각형 38">
              <a:extLst>
                <a:ext uri="{FF2B5EF4-FFF2-40B4-BE49-F238E27FC236}">
                  <a16:creationId xmlns:a16="http://schemas.microsoft.com/office/drawing/2014/main" id="{2C438A6B-595F-9AA3-AF7E-E9749463E3C2}"/>
                </a:ext>
              </a:extLst>
            </p:cNvPr>
            <p:cNvSpPr/>
            <p:nvPr/>
          </p:nvSpPr>
          <p:spPr>
            <a:xfrm>
              <a:off x="9230828" y="3947428"/>
              <a:ext cx="2400297" cy="707886"/>
            </a:xfrm>
            <a:prstGeom prst="rect">
              <a:avLst/>
            </a:prstGeom>
            <a:noFill/>
          </p:spPr>
          <p:txBody>
            <a:bodyPr wrap="square" rtlCol="0">
              <a:spAutoFit/>
            </a:bodyPr>
            <a:lstStyle/>
            <a:p>
              <a:pPr algn="ct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GIỚI THIỆU</a:t>
              </a:r>
            </a:p>
            <a:p>
              <a:pPr algn="ct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DATASET</a:t>
              </a:r>
            </a:p>
          </p:txBody>
        </p:sp>
      </p:grpSp>
      <p:grpSp>
        <p:nvGrpSpPr>
          <p:cNvPr id="25" name="Group 24">
            <a:extLst>
              <a:ext uri="{FF2B5EF4-FFF2-40B4-BE49-F238E27FC236}">
                <a16:creationId xmlns:a16="http://schemas.microsoft.com/office/drawing/2014/main" id="{817E38C3-3F26-D849-31A4-2B4E9F3C322B}"/>
              </a:ext>
            </a:extLst>
          </p:cNvPr>
          <p:cNvGrpSpPr/>
          <p:nvPr/>
        </p:nvGrpSpPr>
        <p:grpSpPr>
          <a:xfrm>
            <a:off x="4276260" y="3029999"/>
            <a:ext cx="4275534" cy="1317539"/>
            <a:chOff x="7143397" y="3029999"/>
            <a:chExt cx="4275534" cy="1317539"/>
          </a:xfrm>
        </p:grpSpPr>
        <p:sp>
          <p:nvSpPr>
            <p:cNvPr id="26" name="타원 77">
              <a:extLst>
                <a:ext uri="{FF2B5EF4-FFF2-40B4-BE49-F238E27FC236}">
                  <a16:creationId xmlns:a16="http://schemas.microsoft.com/office/drawing/2014/main" id="{CD90ADBE-47E4-D022-2ABE-93B5FBC027D7}"/>
                </a:ext>
              </a:extLst>
            </p:cNvPr>
            <p:cNvSpPr/>
            <p:nvPr/>
          </p:nvSpPr>
          <p:spPr>
            <a:xfrm>
              <a:off x="7143397" y="3029999"/>
              <a:ext cx="761998" cy="761996"/>
            </a:xfrm>
            <a:prstGeom prst="ellipse">
              <a:avLst/>
            </a:prstGeom>
            <a:solidFill>
              <a:srgbClr val="D3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a:latin typeface="Poppins Black" panose="00000A00000000000000" pitchFamily="2" charset="0"/>
                  <a:cs typeface="Poppins Black" panose="00000A00000000000000" pitchFamily="2" charset="0"/>
                </a:rPr>
                <a:t>2</a:t>
              </a:r>
              <a:endParaRPr lang="ko-KR" altLang="en-US" sz="2200">
                <a:latin typeface="Poppins Black" panose="00000A00000000000000" pitchFamily="2" charset="0"/>
                <a:cs typeface="Poppins Black" panose="00000A00000000000000" pitchFamily="2" charset="0"/>
              </a:endParaRPr>
            </a:p>
          </p:txBody>
        </p:sp>
        <p:sp>
          <p:nvSpPr>
            <p:cNvPr id="27" name="직사각형 38">
              <a:extLst>
                <a:ext uri="{FF2B5EF4-FFF2-40B4-BE49-F238E27FC236}">
                  <a16:creationId xmlns:a16="http://schemas.microsoft.com/office/drawing/2014/main" id="{19BE8494-ACB7-8ED4-A72D-3824714590ED}"/>
                </a:ext>
              </a:extLst>
            </p:cNvPr>
            <p:cNvSpPr/>
            <p:nvPr/>
          </p:nvSpPr>
          <p:spPr>
            <a:xfrm>
              <a:off x="9499573" y="3848875"/>
              <a:ext cx="1919358" cy="498663"/>
            </a:xfrm>
            <a:prstGeom prst="rect">
              <a:avLst/>
            </a:prstGeom>
            <a:noFill/>
          </p:spPr>
          <p:txBody>
            <a:bodyPr wrap="square" rtlCol="0">
              <a:spAutoFit/>
            </a:bodyPr>
            <a:lstStyle/>
            <a:p>
              <a:pPr algn="ctr">
                <a:lnSpc>
                  <a:spcPct val="150000"/>
                </a:lnSpc>
              </a:pPr>
              <a:r>
                <a:rPr lang="en-US" altLang="ko-KR" sz="2000" b="1">
                  <a:solidFill>
                    <a:schemeClr val="tx1">
                      <a:lumMod val="75000"/>
                      <a:lumOff val="25000"/>
                    </a:schemeClr>
                  </a:solidFill>
                  <a:latin typeface="Times New Roman" panose="02020603050405020304" pitchFamily="18" charset="0"/>
                  <a:cs typeface="Times New Roman" panose="02020603050405020304" pitchFamily="18" charset="0"/>
                </a:rPr>
                <a:t>ĐÁNH GIÁ</a:t>
              </a:r>
            </a:p>
          </p:txBody>
        </p:sp>
      </p:grpSp>
      <p:sp>
        <p:nvSpPr>
          <p:cNvPr id="2" name="TextBox 1">
            <a:extLst>
              <a:ext uri="{FF2B5EF4-FFF2-40B4-BE49-F238E27FC236}">
                <a16:creationId xmlns:a16="http://schemas.microsoft.com/office/drawing/2014/main" id="{B7AE5182-0158-2D60-62F6-3863F9352DD7}"/>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167992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649455" y="2459504"/>
            <a:ext cx="4893090" cy="1938992"/>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GIỚI THIỆU DATASET</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B13F785D-6478-24F7-0406-F436AFE7463E}"/>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3134530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086600"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NGUỒN DATASET</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2" name="TextBox 1">
            <a:extLst>
              <a:ext uri="{FF2B5EF4-FFF2-40B4-BE49-F238E27FC236}">
                <a16:creationId xmlns:a16="http://schemas.microsoft.com/office/drawing/2014/main" id="{2E496BEB-8FF9-558A-A8F1-A5AF05744C2E}"/>
              </a:ext>
            </a:extLst>
          </p:cNvPr>
          <p:cNvSpPr txBox="1"/>
          <p:nvPr/>
        </p:nvSpPr>
        <p:spPr>
          <a:xfrm>
            <a:off x="679880" y="1507134"/>
            <a:ext cx="10832240" cy="44579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Tổng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p>
          <a:p>
            <a:pPr marL="800100" lvl="1" indent="-342900" algn="just">
              <a:lnSpc>
                <a:spcPct val="150000"/>
              </a:lnSpc>
              <a:buFont typeface="Courier New" panose="02070309020205020404" pitchFamily="49" charset="0"/>
              <a:buChar char="o"/>
            </a:pPr>
            <a:r>
              <a:rPr lang="vi-VN" sz="2400" dirty="0">
                <a:latin typeface="Times New Roman" panose="02020603050405020304" pitchFamily="18" charset="0"/>
                <a:cs typeface="Times New Roman" panose="02020603050405020304" pitchFamily="18" charset="0"/>
              </a:rPr>
              <a:t>Bộ dữ liệu Chennai Housing Sales Price là bộ dữ liệu về giá bất động sản tại </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Chennai, Ấn Độ. Bộ dữ liệu này chứa thông tin về giá bán bất động sản và các </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thuộc tính của bất động sản như: Khu vực, loại bất động sản, tình trạng của bất</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 động sản, các tiện ích công cộng và giá bán của bất động sản (Từ năm 2004 đến năm 2015).</a:t>
            </a:r>
            <a:endParaRPr lang="en-US" sz="2400" dirty="0">
              <a:latin typeface="Times New Roman" panose="02020603050405020304" pitchFamily="18" charset="0"/>
              <a:cs typeface="Times New Roman" panose="02020603050405020304" pitchFamily="18" charset="0"/>
            </a:endParaRPr>
          </a:p>
          <a:p>
            <a:pPr marL="800100" lvl="1" indent="-342900" algn="just">
              <a:lnSpc>
                <a:spcPct val="150000"/>
              </a:lnSpc>
              <a:buFont typeface="Courier New" panose="02070309020205020404" pitchFamily="49" charset="0"/>
              <a:buChar char="o"/>
            </a:pPr>
            <a:r>
              <a:rPr lang="vi-VN" sz="2400" dirty="0">
                <a:latin typeface="Times New Roman" panose="02020603050405020304" pitchFamily="18" charset="0"/>
                <a:cs typeface="Times New Roman" panose="02020603050405020304" pitchFamily="18" charset="0"/>
              </a:rPr>
              <a:t>Dataset bao gồm 7109 dòng với 22 thuộc tính mô tả.</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Nguồn</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https://www.kaggle.com/datasets/kunwarakash/chennai-housing-sales-price</a:t>
            </a:r>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E204113-42DE-CD19-3A6A-2BDBFD7794F3}"/>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1909926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086600"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NGUỒN DATASET</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AE204113-42DE-CD19-3A6A-2BDBFD7794F3}"/>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5</a:t>
            </a:r>
          </a:p>
        </p:txBody>
      </p:sp>
      <p:pic>
        <p:nvPicPr>
          <p:cNvPr id="5" name="Picture 4">
            <a:extLst>
              <a:ext uri="{FF2B5EF4-FFF2-40B4-BE49-F238E27FC236}">
                <a16:creationId xmlns:a16="http://schemas.microsoft.com/office/drawing/2014/main" id="{66B453F8-019B-C626-F2DE-786F9F3D4C71}"/>
              </a:ext>
            </a:extLst>
          </p:cNvPr>
          <p:cNvPicPr>
            <a:picLocks noChangeAspect="1"/>
          </p:cNvPicPr>
          <p:nvPr/>
        </p:nvPicPr>
        <p:blipFill>
          <a:blip r:embed="rId3"/>
          <a:stretch>
            <a:fillRect/>
          </a:stretch>
        </p:blipFill>
        <p:spPr>
          <a:xfrm>
            <a:off x="616479" y="1609631"/>
            <a:ext cx="10959041" cy="3638737"/>
          </a:xfrm>
          <a:prstGeom prst="rect">
            <a:avLst/>
          </a:prstGeom>
        </p:spPr>
      </p:pic>
    </p:spTree>
    <p:extLst>
      <p:ext uri="{BB962C8B-B14F-4D97-AF65-F5344CB8AC3E}">
        <p14:creationId xmlns:p14="http://schemas.microsoft.com/office/powerpoint/2010/main" val="3104387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071229" y="725703"/>
            <a:ext cx="7231523"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MÔ TẢ CÁC THUỘC TÍNH</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4" name="TextBox 3">
            <a:extLst>
              <a:ext uri="{FF2B5EF4-FFF2-40B4-BE49-F238E27FC236}">
                <a16:creationId xmlns:a16="http://schemas.microsoft.com/office/drawing/2014/main" id="{999EB2AC-58E0-FFD4-8309-F3952C35FFE8}"/>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6</a:t>
            </a:r>
          </a:p>
        </p:txBody>
      </p:sp>
      <p:graphicFrame>
        <p:nvGraphicFramePr>
          <p:cNvPr id="17" name="Table 16">
            <a:extLst>
              <a:ext uri="{FF2B5EF4-FFF2-40B4-BE49-F238E27FC236}">
                <a16:creationId xmlns:a16="http://schemas.microsoft.com/office/drawing/2014/main" id="{4CCA513C-55C8-6840-7BB3-7B7596506AA5}"/>
              </a:ext>
            </a:extLst>
          </p:cNvPr>
          <p:cNvGraphicFramePr>
            <a:graphicFrameLocks noGrp="1"/>
          </p:cNvGraphicFramePr>
          <p:nvPr>
            <p:extLst>
              <p:ext uri="{D42A27DB-BD31-4B8C-83A1-F6EECF244321}">
                <p14:modId xmlns:p14="http://schemas.microsoft.com/office/powerpoint/2010/main" val="589538080"/>
              </p:ext>
            </p:extLst>
          </p:nvPr>
        </p:nvGraphicFramePr>
        <p:xfrm>
          <a:off x="606517" y="1561862"/>
          <a:ext cx="5203267" cy="5018447"/>
        </p:xfrm>
        <a:graphic>
          <a:graphicData uri="http://schemas.openxmlformats.org/drawingml/2006/table">
            <a:tbl>
              <a:tblPr/>
              <a:tblGrid>
                <a:gridCol w="416655">
                  <a:extLst>
                    <a:ext uri="{9D8B030D-6E8A-4147-A177-3AD203B41FA5}">
                      <a16:colId xmlns:a16="http://schemas.microsoft.com/office/drawing/2014/main" val="3753829204"/>
                    </a:ext>
                  </a:extLst>
                </a:gridCol>
                <a:gridCol w="1809238">
                  <a:extLst>
                    <a:ext uri="{9D8B030D-6E8A-4147-A177-3AD203B41FA5}">
                      <a16:colId xmlns:a16="http://schemas.microsoft.com/office/drawing/2014/main" val="783348769"/>
                    </a:ext>
                  </a:extLst>
                </a:gridCol>
                <a:gridCol w="2977374">
                  <a:extLst>
                    <a:ext uri="{9D8B030D-6E8A-4147-A177-3AD203B41FA5}">
                      <a16:colId xmlns:a16="http://schemas.microsoft.com/office/drawing/2014/main" val="3468269040"/>
                    </a:ext>
                  </a:extLst>
                </a:gridCol>
              </a:tblGrid>
              <a:tr h="287575">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1</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PRT_ID </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600" b="0" i="0" u="none" strike="noStrike">
                          <a:solidFill>
                            <a:srgbClr val="000000"/>
                          </a:solidFill>
                          <a:effectLst/>
                          <a:latin typeface="Times New Roman" panose="02020603050405020304" pitchFamily="18" charset="0"/>
                        </a:rPr>
                        <a:t>Mã bất động sản</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0989745"/>
                  </a:ext>
                </a:extLst>
              </a:tr>
              <a:tr h="287575">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2</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AREA</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600" b="0" i="0" u="none" strike="noStrike">
                          <a:solidFill>
                            <a:srgbClr val="000000"/>
                          </a:solidFill>
                          <a:effectLst/>
                          <a:latin typeface="Times New Roman" panose="02020603050405020304" pitchFamily="18" charset="0"/>
                        </a:rPr>
                        <a:t>Khu vực </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4861147"/>
                  </a:ext>
                </a:extLst>
              </a:tr>
              <a:tr h="457291">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3</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INT_SQFT</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vi-VN" sz="1600" b="0" i="0" u="none" strike="noStrike">
                          <a:solidFill>
                            <a:srgbClr val="000000"/>
                          </a:solidFill>
                          <a:effectLst/>
                          <a:latin typeface="Times New Roman" panose="02020603050405020304" pitchFamily="18" charset="0"/>
                        </a:rPr>
                        <a:t>Diện tích bất động sản (Đơn vị m</a:t>
                      </a:r>
                      <a:r>
                        <a:rPr lang="vi-VN" sz="1600" b="0" i="0" u="none" strike="noStrike" baseline="30000">
                          <a:solidFill>
                            <a:srgbClr val="000000"/>
                          </a:solidFill>
                          <a:effectLst/>
                          <a:latin typeface="Times New Roman" panose="02020603050405020304" pitchFamily="18" charset="0"/>
                        </a:rPr>
                        <a:t>2</a:t>
                      </a:r>
                      <a:r>
                        <a:rPr lang="vi-VN" sz="1600" b="0" i="0" u="none" strike="noStrike">
                          <a:solidFill>
                            <a:srgbClr val="000000"/>
                          </a:solidFill>
                          <a:effectLst/>
                          <a:latin typeface="Times New Roman" panose="02020603050405020304" pitchFamily="18" charset="0"/>
                        </a:rPr>
                        <a:t>)</a:t>
                      </a:r>
                      <a:endParaRPr lang="vi-VN"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6119481"/>
                  </a:ext>
                </a:extLst>
              </a:tr>
              <a:tr h="457291">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4</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DATE_SALE</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600" b="0" i="0" u="none" strike="noStrike">
                          <a:solidFill>
                            <a:srgbClr val="000000"/>
                          </a:solidFill>
                          <a:effectLst/>
                          <a:latin typeface="Times New Roman" panose="02020603050405020304" pitchFamily="18" charset="0"/>
                        </a:rPr>
                        <a:t>Ngày bán bất động sản</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1731447"/>
                  </a:ext>
                </a:extLst>
              </a:tr>
              <a:tr h="627008">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5</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DIST_MAINROAD</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vi-VN" sz="1600" b="0" i="0" u="none" strike="noStrike">
                          <a:solidFill>
                            <a:srgbClr val="000000"/>
                          </a:solidFill>
                          <a:effectLst/>
                          <a:latin typeface="Times New Roman" panose="02020603050405020304" pitchFamily="18" charset="0"/>
                        </a:rPr>
                        <a:t>Khoảng cách từ bất động sản đến đường</a:t>
                      </a:r>
                      <a:r>
                        <a:rPr lang="en-US" sz="1600" b="0" i="0" u="none" strike="noStrike">
                          <a:solidFill>
                            <a:srgbClr val="000000"/>
                          </a:solidFill>
                          <a:effectLst/>
                          <a:latin typeface="Times New Roman" panose="02020603050405020304" pitchFamily="18" charset="0"/>
                        </a:rPr>
                        <a:t> </a:t>
                      </a:r>
                      <a:r>
                        <a:rPr lang="vi-VN" sz="1600" b="0" i="0" u="none" strike="noStrike">
                          <a:solidFill>
                            <a:srgbClr val="000000"/>
                          </a:solidFill>
                          <a:effectLst/>
                          <a:latin typeface="Times New Roman" panose="02020603050405020304" pitchFamily="18" charset="0"/>
                        </a:rPr>
                        <a:t> chính (Đơn vị m)</a:t>
                      </a:r>
                      <a:endParaRPr lang="vi-VN"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619200"/>
                  </a:ext>
                </a:extLst>
              </a:tr>
              <a:tr h="287575">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6</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N_BEDROOM</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vi-VN" sz="1600" b="0" i="0" u="none" strike="noStrike">
                          <a:solidFill>
                            <a:srgbClr val="000000"/>
                          </a:solidFill>
                          <a:effectLst/>
                          <a:latin typeface="Times New Roman" panose="02020603050405020304" pitchFamily="18" charset="0"/>
                        </a:rPr>
                        <a:t>Số lượng phòng ngủ</a:t>
                      </a:r>
                      <a:endParaRPr lang="vi-VN"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6221119"/>
                  </a:ext>
                </a:extLst>
              </a:tr>
              <a:tr h="287575">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7</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N_BATHROOM</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vi-VN" sz="1600" b="0" i="0" u="none" strike="noStrike">
                          <a:solidFill>
                            <a:srgbClr val="000000"/>
                          </a:solidFill>
                          <a:effectLst/>
                          <a:latin typeface="Times New Roman" panose="02020603050405020304" pitchFamily="18" charset="0"/>
                        </a:rPr>
                        <a:t>Số lượng phòng tắm</a:t>
                      </a:r>
                      <a:endParaRPr lang="vi-VN"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5212609"/>
                  </a:ext>
                </a:extLst>
              </a:tr>
              <a:tr h="287575">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8</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N_ROOM</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600" b="0" i="0" u="none" strike="noStrike">
                          <a:solidFill>
                            <a:srgbClr val="000000"/>
                          </a:solidFill>
                          <a:effectLst/>
                          <a:latin typeface="Times New Roman" panose="02020603050405020304" pitchFamily="18" charset="0"/>
                        </a:rPr>
                        <a:t>Tổng số phòng</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246921"/>
                  </a:ext>
                </a:extLst>
              </a:tr>
              <a:tr h="457291">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9</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SALE_COND</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600" b="0" i="0" u="none" strike="noStrike">
                          <a:solidFill>
                            <a:srgbClr val="000000"/>
                          </a:solidFill>
                          <a:effectLst/>
                          <a:latin typeface="Times New Roman" panose="02020603050405020304" pitchFamily="18" charset="0"/>
                        </a:rPr>
                        <a:t>Tình trạng của bất động sản khi    bán</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4635726"/>
                  </a:ext>
                </a:extLst>
              </a:tr>
              <a:tr h="457291">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10</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PARK_FACIL</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600" b="0" i="0" u="none" strike="noStrike">
                          <a:solidFill>
                            <a:srgbClr val="000000"/>
                          </a:solidFill>
                          <a:effectLst/>
                          <a:latin typeface="Times New Roman" panose="02020603050405020304" pitchFamily="18" charset="0"/>
                        </a:rPr>
                        <a:t>Có bãi đổ xe hay không</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1697371"/>
                  </a:ext>
                </a:extLst>
              </a:tr>
              <a:tr h="457291">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11</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DATE_BUILD</a:t>
                      </a:r>
                      <a:endParaRPr lang="en-US"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vi-VN" sz="1600" b="0" i="0" u="none" strike="noStrike">
                          <a:solidFill>
                            <a:srgbClr val="000000"/>
                          </a:solidFill>
                          <a:effectLst/>
                          <a:latin typeface="Times New Roman" panose="02020603050405020304" pitchFamily="18" charset="0"/>
                        </a:rPr>
                        <a:t>Ngày bất động sản được xây dựng</a:t>
                      </a:r>
                      <a:endParaRPr lang="vi-VN" sz="1600">
                        <a:effectLst/>
                      </a:endParaRPr>
                    </a:p>
                  </a:txBody>
                  <a:tcPr marL="58929" marR="58929" marT="58929" marB="58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6870186"/>
                  </a:ext>
                </a:extLst>
              </a:tr>
            </a:tbl>
          </a:graphicData>
        </a:graphic>
      </p:graphicFrame>
      <p:graphicFrame>
        <p:nvGraphicFramePr>
          <p:cNvPr id="19" name="Table 18">
            <a:extLst>
              <a:ext uri="{FF2B5EF4-FFF2-40B4-BE49-F238E27FC236}">
                <a16:creationId xmlns:a16="http://schemas.microsoft.com/office/drawing/2014/main" id="{2EE01448-2F8C-CDAB-FD05-0797892CA2AA}"/>
              </a:ext>
            </a:extLst>
          </p:cNvPr>
          <p:cNvGraphicFramePr>
            <a:graphicFrameLocks noGrp="1"/>
          </p:cNvGraphicFramePr>
          <p:nvPr>
            <p:extLst>
              <p:ext uri="{D42A27DB-BD31-4B8C-83A1-F6EECF244321}">
                <p14:modId xmlns:p14="http://schemas.microsoft.com/office/powerpoint/2010/main" val="1430930422"/>
              </p:ext>
            </p:extLst>
          </p:nvPr>
        </p:nvGraphicFramePr>
        <p:xfrm>
          <a:off x="6162276" y="1573703"/>
          <a:ext cx="5423207" cy="5006606"/>
        </p:xfrm>
        <a:graphic>
          <a:graphicData uri="http://schemas.openxmlformats.org/drawingml/2006/table">
            <a:tbl>
              <a:tblPr/>
              <a:tblGrid>
                <a:gridCol w="628183">
                  <a:extLst>
                    <a:ext uri="{9D8B030D-6E8A-4147-A177-3AD203B41FA5}">
                      <a16:colId xmlns:a16="http://schemas.microsoft.com/office/drawing/2014/main" val="1439346920"/>
                    </a:ext>
                  </a:extLst>
                </a:gridCol>
                <a:gridCol w="1706136">
                  <a:extLst>
                    <a:ext uri="{9D8B030D-6E8A-4147-A177-3AD203B41FA5}">
                      <a16:colId xmlns:a16="http://schemas.microsoft.com/office/drawing/2014/main" val="2610065522"/>
                    </a:ext>
                  </a:extLst>
                </a:gridCol>
                <a:gridCol w="3088888">
                  <a:extLst>
                    <a:ext uri="{9D8B030D-6E8A-4147-A177-3AD203B41FA5}">
                      <a16:colId xmlns:a16="http://schemas.microsoft.com/office/drawing/2014/main" val="1173808271"/>
                    </a:ext>
                  </a:extLst>
                </a:gridCol>
              </a:tblGrid>
              <a:tr h="396056">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12</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BUILDTYPE </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Loại bất động sản</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3413096"/>
                  </a:ext>
                </a:extLst>
              </a:tr>
              <a:tr h="547717">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13</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UTILITY_AVAIL</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Tiện ích của bất động sản</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7684685"/>
                  </a:ext>
                </a:extLst>
              </a:tr>
              <a:tr h="396056">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14</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STREET</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1600" b="0" i="0" u="none" strike="noStrike">
                          <a:solidFill>
                            <a:srgbClr val="000000"/>
                          </a:solidFill>
                          <a:effectLst/>
                          <a:latin typeface="Times New Roman" panose="02020603050405020304" pitchFamily="18" charset="0"/>
                        </a:rPr>
                        <a:t>Tên đường</a:t>
                      </a:r>
                      <a:endParaRPr lang="vi-VN"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0141310"/>
                  </a:ext>
                </a:extLst>
              </a:tr>
              <a:tr h="396056">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15</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MZZONE</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Mã định danh khu vực</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25102"/>
                  </a:ext>
                </a:extLst>
              </a:tr>
              <a:tr h="547717">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16</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QS_ROOMS</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1600" b="0" i="0" u="none" strike="noStrike">
                          <a:solidFill>
                            <a:srgbClr val="000000"/>
                          </a:solidFill>
                          <a:effectLst/>
                          <a:latin typeface="Times New Roman" panose="02020603050405020304" pitchFamily="18" charset="0"/>
                        </a:rPr>
                        <a:t>Chất lượng tất cả các phòng</a:t>
                      </a:r>
                      <a:endParaRPr lang="vi-VN"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9378425"/>
                  </a:ext>
                </a:extLst>
              </a:tr>
              <a:tr h="547717">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17</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QS_BATHROOM</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1600" b="0" i="0" u="none" strike="noStrike">
                          <a:solidFill>
                            <a:srgbClr val="000000"/>
                          </a:solidFill>
                          <a:effectLst/>
                          <a:latin typeface="Times New Roman" panose="02020603050405020304" pitchFamily="18" charset="0"/>
                        </a:rPr>
                        <a:t>Chất lượng phòng tắm</a:t>
                      </a:r>
                      <a:endParaRPr lang="vi-VN"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898367"/>
                  </a:ext>
                </a:extLst>
              </a:tr>
              <a:tr h="417729">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18</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QS_BEDROOM </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1600" b="0" i="0" u="none" strike="noStrike">
                          <a:solidFill>
                            <a:srgbClr val="000000"/>
                          </a:solidFill>
                          <a:effectLst/>
                          <a:latin typeface="Times New Roman" panose="02020603050405020304" pitchFamily="18" charset="0"/>
                        </a:rPr>
                        <a:t>Chất lượng phòng ngủ</a:t>
                      </a:r>
                      <a:endParaRPr lang="vi-VN"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5694755"/>
                  </a:ext>
                </a:extLst>
              </a:tr>
              <a:tr h="547717">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19</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QS_OVERALL</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1600" b="0" i="0" u="none" strike="noStrike">
                          <a:solidFill>
                            <a:srgbClr val="000000"/>
                          </a:solidFill>
                          <a:effectLst/>
                          <a:latin typeface="Times New Roman" panose="02020603050405020304" pitchFamily="18" charset="0"/>
                        </a:rPr>
                        <a:t>Tổng thể chất lượng bất động sản</a:t>
                      </a:r>
                      <a:endParaRPr lang="vi-VN"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521160"/>
                  </a:ext>
                </a:extLst>
              </a:tr>
              <a:tr h="396056">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20</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REG_FEE</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Phí đăng kí</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1470587"/>
                  </a:ext>
                </a:extLst>
              </a:tr>
              <a:tr h="417729">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21</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COMMIS </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1600" b="0" i="0" u="none" strike="noStrike">
                          <a:solidFill>
                            <a:srgbClr val="000000"/>
                          </a:solidFill>
                          <a:effectLst/>
                          <a:latin typeface="Times New Roman" panose="02020603050405020304" pitchFamily="18" charset="0"/>
                        </a:rPr>
                        <a:t>Phí cho người môi giới</a:t>
                      </a:r>
                      <a:endParaRPr lang="vi-VN"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06508"/>
                  </a:ext>
                </a:extLst>
              </a:tr>
              <a:tr h="396056">
                <a:tc>
                  <a:txBody>
                    <a:bodyPr/>
                    <a:lstStyle/>
                    <a:p>
                      <a:pPr algn="ctr" rtl="0" fontAlgn="t">
                        <a:spcBef>
                          <a:spcPts val="0"/>
                        </a:spcBef>
                        <a:spcAft>
                          <a:spcPts val="0"/>
                        </a:spcAft>
                      </a:pPr>
                      <a:r>
                        <a:rPr lang="en-US" sz="1600" b="0" i="0" u="none" strike="noStrike">
                          <a:solidFill>
                            <a:srgbClr val="000000"/>
                          </a:solidFill>
                          <a:effectLst/>
                          <a:latin typeface="Times New Roman" panose="02020603050405020304" pitchFamily="18" charset="0"/>
                        </a:rPr>
                        <a:t>22</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SALES_PRICE</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rPr>
                        <a:t>Giá bán bất động sản</a:t>
                      </a:r>
                      <a:endParaRPr lang="en-US" sz="1600">
                        <a:effectLst/>
                      </a:endParaRPr>
                    </a:p>
                  </a:txBody>
                  <a:tcPr marL="61321" marR="61321" marT="61321" marB="61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3030531"/>
                  </a:ext>
                </a:extLst>
              </a:tr>
            </a:tbl>
          </a:graphicData>
        </a:graphic>
      </p:graphicFrame>
    </p:spTree>
    <p:extLst>
      <p:ext uri="{BB962C8B-B14F-4D97-AF65-F5344CB8AC3E}">
        <p14:creationId xmlns:p14="http://schemas.microsoft.com/office/powerpoint/2010/main" val="3281923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EE820B4-36A2-4D66-AA2D-2D2FCE22DD95}"/>
              </a:ext>
            </a:extLst>
          </p:cNvPr>
          <p:cNvSpPr txBox="1"/>
          <p:nvPr/>
        </p:nvSpPr>
        <p:spPr>
          <a:xfrm>
            <a:off x="1272397" y="726719"/>
            <a:ext cx="7806289" cy="523220"/>
          </a:xfrm>
          <a:prstGeom prst="rect">
            <a:avLst/>
          </a:prstGeom>
          <a:noFill/>
        </p:spPr>
        <p:txBody>
          <a:bodyPr wrap="square" rtlCol="0">
            <a:spAutoFit/>
          </a:bodyPr>
          <a:lstStyle/>
          <a:p>
            <a:r>
              <a:rPr lang="en-US" altLang="ko-KR" sz="2800" b="1">
                <a:solidFill>
                  <a:schemeClr val="tx1">
                    <a:lumMod val="75000"/>
                    <a:lumOff val="25000"/>
                  </a:schemeClr>
                </a:solidFill>
                <a:latin typeface="Montserrat" pitchFamily="2" charset="0"/>
                <a:cs typeface="Arial" panose="020B0604020202020204" pitchFamily="34" charset="0"/>
              </a:rPr>
              <a:t>PHÁT BIỂU BÀI TOÁN</a:t>
            </a:r>
            <a:endParaRPr lang="ko-KR" altLang="en-US" sz="2800" b="1">
              <a:solidFill>
                <a:schemeClr val="tx1">
                  <a:lumMod val="75000"/>
                  <a:lumOff val="25000"/>
                </a:schemeClr>
              </a:solidFill>
              <a:latin typeface="Montserrat" pitchFamily="2" charset="0"/>
              <a:cs typeface="Arial" panose="020B0604020202020204" pitchFamily="34" charset="0"/>
            </a:endParaRPr>
          </a:p>
        </p:txBody>
      </p:sp>
      <p:sp>
        <p:nvSpPr>
          <p:cNvPr id="2" name="TextBox 1">
            <a:extLst>
              <a:ext uri="{FF2B5EF4-FFF2-40B4-BE49-F238E27FC236}">
                <a16:creationId xmlns:a16="http://schemas.microsoft.com/office/drawing/2014/main" id="{2E496BEB-8FF9-558A-A8F1-A5AF05744C2E}"/>
              </a:ext>
            </a:extLst>
          </p:cNvPr>
          <p:cNvSpPr txBox="1"/>
          <p:nvPr/>
        </p:nvSpPr>
        <p:spPr>
          <a:xfrm>
            <a:off x="981346" y="2585018"/>
            <a:ext cx="10229308" cy="1687963"/>
          </a:xfrm>
          <a:prstGeom prst="rect">
            <a:avLst/>
          </a:prstGeom>
          <a:noFill/>
        </p:spPr>
        <p:txBody>
          <a:bodyPr wrap="square" rtlCol="0">
            <a:spAutoFit/>
          </a:bodyPr>
          <a:lstStyle/>
          <a:p>
            <a:pPr algn="just">
              <a:lnSpc>
                <a:spcPct val="150000"/>
              </a:lnSpc>
            </a:pPr>
            <a:r>
              <a:rPr lang="vi-VN" sz="2400">
                <a:latin typeface="Times New Roman" panose="02020603050405020304" pitchFamily="18" charset="0"/>
                <a:cs typeface="Times New Roman" panose="02020603050405020304" pitchFamily="18" charset="0"/>
              </a:rPr>
              <a:t>Dựa vào các cột dữ liệu như: số phòng ngủ, số phòng </a:t>
            </a:r>
            <a:r>
              <a:rPr lang="en-US" sz="2400">
                <a:latin typeface="Times New Roman" panose="02020603050405020304" pitchFamily="18" charset="0"/>
                <a:cs typeface="Times New Roman" panose="02020603050405020304" pitchFamily="18" charset="0"/>
              </a:rPr>
              <a:t>tắm</a:t>
            </a:r>
            <a:r>
              <a:rPr lang="vi-VN" sz="2400">
                <a:latin typeface="Times New Roman" panose="02020603050405020304" pitchFamily="18" charset="0"/>
                <a:cs typeface="Times New Roman" panose="02020603050405020304" pitchFamily="18" charset="0"/>
              </a:rPr>
              <a:t>, diện tích, </a:t>
            </a:r>
            <a:r>
              <a:rPr lang="en-US" sz="2400">
                <a:latin typeface="Times New Roman" panose="02020603050405020304" pitchFamily="18" charset="0"/>
                <a:cs typeface="Times New Roman" panose="02020603050405020304" pitchFamily="18" charset="0"/>
              </a:rPr>
              <a:t>loại bất độn  sản</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tiện ích của bất động sản, có bãi đỗ xe hay không</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tổng thể chất lượng của bất động sản,…T</a:t>
            </a:r>
            <a:r>
              <a:rPr lang="vi-VN" sz="2400">
                <a:latin typeface="Times New Roman" panose="02020603050405020304" pitchFamily="18" charset="0"/>
                <a:cs typeface="Times New Roman" panose="02020603050405020304" pitchFamily="18" charset="0"/>
              </a:rPr>
              <a:t>ừ đó đưa vào mô hình hồi quy đưa ra dự doán về giá của ngôi nhà</a:t>
            </a:r>
            <a:r>
              <a:rPr lang="en-US" sz="2400">
                <a:latin typeface="Times New Roman" panose="02020603050405020304" pitchFamily="18" charset="0"/>
                <a:cs typeface="Times New Roman" panose="02020603050405020304" pitchFamily="18" charset="0"/>
              </a:rPr>
              <a:t>.</a:t>
            </a:r>
            <a:endParaRPr lang="vi-VN" sz="24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02F1607-2544-2D8E-35DF-D1CD23EDAB79}"/>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2237461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5622C-B5EE-8D21-4B6F-BB08856B1425}"/>
              </a:ext>
            </a:extLst>
          </p:cNvPr>
          <p:cNvSpPr txBox="1"/>
          <p:nvPr/>
        </p:nvSpPr>
        <p:spPr>
          <a:xfrm>
            <a:off x="3649455" y="2921168"/>
            <a:ext cx="4893090" cy="1015663"/>
          </a:xfrm>
          <a:prstGeom prst="rect">
            <a:avLst/>
          </a:prstGeom>
          <a:noFill/>
        </p:spPr>
        <p:txBody>
          <a:bodyPr wrap="square" rtlCol="0">
            <a:spAutoFit/>
          </a:bodyPr>
          <a:lstStyle/>
          <a:p>
            <a:pPr algn="ctr"/>
            <a:r>
              <a:rPr lang="en-US" altLang="ko-KR" sz="6000" b="1">
                <a:solidFill>
                  <a:schemeClr val="tx1">
                    <a:lumMod val="75000"/>
                    <a:lumOff val="25000"/>
                  </a:schemeClr>
                </a:solidFill>
                <a:latin typeface="Montserrat" pitchFamily="2" charset="0"/>
                <a:cs typeface="Arial" panose="020B0604020202020204" pitchFamily="34" charset="0"/>
              </a:rPr>
              <a:t>TIỀN XỬ LÝ</a:t>
            </a:r>
            <a:endParaRPr lang="ko-KR" altLang="en-US" sz="6000" b="1">
              <a:solidFill>
                <a:schemeClr val="tx1">
                  <a:lumMod val="75000"/>
                  <a:lumOff val="25000"/>
                </a:schemeClr>
              </a:solidFill>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B13F785D-6478-24F7-0406-F436AFE7463E}"/>
              </a:ext>
            </a:extLst>
          </p:cNvPr>
          <p:cNvSpPr txBox="1"/>
          <p:nvPr/>
        </p:nvSpPr>
        <p:spPr>
          <a:xfrm>
            <a:off x="11780520" y="6488668"/>
            <a:ext cx="41148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56042390"/>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 - Arial">
      <a:majorFont>
        <a:latin typeface="Arial Black"/>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3B3B"/>
        </a:solidFill>
        <a:ln w="952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0BB922E8DDD9524BBF1C4CEB1F1CFAE8" ma:contentTypeVersion="17" ma:contentTypeDescription="Tạo tài liệu mới." ma:contentTypeScope="" ma:versionID="d5386f69effaa64f3813e686ec6bd411">
  <xsd:schema xmlns:xsd="http://www.w3.org/2001/XMLSchema" xmlns:xs="http://www.w3.org/2001/XMLSchema" xmlns:p="http://schemas.microsoft.com/office/2006/metadata/properties" xmlns:ns3="b948dc12-77c6-4813-a0cd-bcbe61561162" xmlns:ns4="8a66d5ca-e9cd-4cbc-9928-05cf248629b6" targetNamespace="http://schemas.microsoft.com/office/2006/metadata/properties" ma:root="true" ma:fieldsID="0c742b6dcdccba276fa239fdea41ea95" ns3:_="" ns4:_="">
    <xsd:import namespace="b948dc12-77c6-4813-a0cd-bcbe61561162"/>
    <xsd:import namespace="8a66d5ca-e9cd-4cbc-9928-05cf248629b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ServiceDateTaken" minOccurs="0"/>
                <xsd:element ref="ns3:MediaLengthInSeconds" minOccurs="0"/>
                <xsd:element ref="ns3:MediaServiceLocation" minOccurs="0"/>
                <xsd:element ref="ns3:_activity" minOccurs="0"/>
                <xsd:element ref="ns3:MediaServiceObjectDetectorVersions" minOccurs="0"/>
                <xsd:element ref="ns4:SharedWithUsers" minOccurs="0"/>
                <xsd:element ref="ns4:SharedWithDetails" minOccurs="0"/>
                <xsd:element ref="ns4:SharingHintHash"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48dc12-77c6-4813-a0cd-bcbe615611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dexed="true"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a66d5ca-e9cd-4cbc-9928-05cf248629b6" elementFormDefault="qualified">
    <xsd:import namespace="http://schemas.microsoft.com/office/2006/documentManagement/types"/>
    <xsd:import namespace="http://schemas.microsoft.com/office/infopath/2007/PartnerControls"/>
    <xsd:element name="SharedWithUsers" ma:index="21"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Chia sẻ Có Chi tiết" ma:internalName="SharedWithDetails" ma:readOnly="true">
      <xsd:simpleType>
        <xsd:restriction base="dms:Note">
          <xsd:maxLength value="255"/>
        </xsd:restriction>
      </xsd:simpleType>
    </xsd:element>
    <xsd:element name="SharingHintHash" ma:index="23"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948dc12-77c6-4813-a0cd-bcbe61561162" xsi:nil="true"/>
  </documentManagement>
</p:properties>
</file>

<file path=customXml/itemProps1.xml><?xml version="1.0" encoding="utf-8"?>
<ds:datastoreItem xmlns:ds="http://schemas.openxmlformats.org/officeDocument/2006/customXml" ds:itemID="{2E9F7761-E451-4FC6-B7FF-8F16A5F224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48dc12-77c6-4813-a0cd-bcbe61561162"/>
    <ds:schemaRef ds:uri="8a66d5ca-e9cd-4cbc-9928-05cf248629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F5BA74-200A-4C1F-B7B0-DA5CD63F0F95}">
  <ds:schemaRefs>
    <ds:schemaRef ds:uri="http://schemas.microsoft.com/sharepoint/v3/contenttype/forms"/>
  </ds:schemaRefs>
</ds:datastoreItem>
</file>

<file path=customXml/itemProps3.xml><?xml version="1.0" encoding="utf-8"?>
<ds:datastoreItem xmlns:ds="http://schemas.openxmlformats.org/officeDocument/2006/customXml" ds:itemID="{5026E1E9-7BBB-4F8D-AF20-10E0E1219629}">
  <ds:schemaRefs>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www.w3.org/XML/1998/namespace"/>
    <ds:schemaRef ds:uri="8a66d5ca-e9cd-4cbc-9928-05cf248629b6"/>
    <ds:schemaRef ds:uri="http://schemas.openxmlformats.org/package/2006/metadata/core-properties"/>
    <ds:schemaRef ds:uri="b948dc12-77c6-4813-a0cd-bcbe6156116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246</TotalTime>
  <Words>1156</Words>
  <Application>Microsoft Office PowerPoint</Application>
  <PresentationFormat>Widescreen</PresentationFormat>
  <Paragraphs>173</Paragraphs>
  <Slides>21</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맑은 고딕</vt:lpstr>
      <vt:lpstr>Arial</vt:lpstr>
      <vt:lpstr>Calibri</vt:lpstr>
      <vt:lpstr>Cambria Math</vt:lpstr>
      <vt:lpstr>Courier New</vt:lpstr>
      <vt:lpstr>Lato</vt:lpstr>
      <vt:lpstr>Montserrat</vt:lpstr>
      <vt:lpstr>Montserrat Black</vt:lpstr>
      <vt:lpstr>Poppins Black</vt:lpstr>
      <vt:lpstr>Symbol</vt:lpstr>
      <vt:lpstr>Times New Roman</vt:lpstr>
      <vt:lpstr>Wingdings</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Trần Phương Thảo</cp:lastModifiedBy>
  <cp:revision>3</cp:revision>
  <dcterms:created xsi:type="dcterms:W3CDTF">2019-04-06T05:20:47Z</dcterms:created>
  <dcterms:modified xsi:type="dcterms:W3CDTF">2023-12-21T00:48:35Z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0x0101000BB922E8DDD9524BBF1C4CEB1F1CFAE8</vt:lpwstr>
  </property>
</Properties>
</file>